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19"/>
  </p:notesMasterIdLst>
  <p:sldIdLst>
    <p:sldId id="257" r:id="rId2"/>
    <p:sldId id="256" r:id="rId3"/>
    <p:sldId id="273" r:id="rId4"/>
    <p:sldId id="275" r:id="rId5"/>
    <p:sldId id="258" r:id="rId6"/>
    <p:sldId id="265" r:id="rId7"/>
    <p:sldId id="267" r:id="rId8"/>
    <p:sldId id="278" r:id="rId9"/>
    <p:sldId id="259" r:id="rId10"/>
    <p:sldId id="276" r:id="rId11"/>
    <p:sldId id="292" r:id="rId12"/>
    <p:sldId id="293" r:id="rId13"/>
    <p:sldId id="294" r:id="rId14"/>
    <p:sldId id="288" r:id="rId15"/>
    <p:sldId id="289" r:id="rId16"/>
    <p:sldId id="290" r:id="rId17"/>
    <p:sldId id="291" r:id="rId18"/>
  </p:sldIdLst>
  <p:sldSz cx="9144000" cy="6858000" type="screen4x3"/>
  <p:notesSz cx="6669088"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080">
          <p15:clr>
            <a:srgbClr val="A4A3A4"/>
          </p15:clr>
        </p15:guide>
        <p15:guide id="2" pos="384">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ndrew" initials="A"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EE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314" autoAdjust="0"/>
    <p:restoredTop sz="94639" autoAdjust="0"/>
  </p:normalViewPr>
  <p:slideViewPr>
    <p:cSldViewPr>
      <p:cViewPr>
        <p:scale>
          <a:sx n="80" d="100"/>
          <a:sy n="80" d="100"/>
        </p:scale>
        <p:origin x="1020" y="198"/>
      </p:cViewPr>
      <p:guideLst>
        <p:guide orient="horz" pos="4080"/>
        <p:guide pos="384"/>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6332"/>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777607" y="0"/>
            <a:ext cx="2889938" cy="496332"/>
          </a:xfrm>
          <a:prstGeom prst="rect">
            <a:avLst/>
          </a:prstGeom>
        </p:spPr>
        <p:txBody>
          <a:bodyPr vert="horz" lIns="91440" tIns="45720" rIns="91440" bIns="45720" rtlCol="0"/>
          <a:lstStyle>
            <a:lvl1pPr algn="r">
              <a:defRPr sz="1200"/>
            </a:lvl1pPr>
          </a:lstStyle>
          <a:p>
            <a:fld id="{98CE4D9A-6BB3-4138-8057-630E5B818D64}" type="datetimeFigureOut">
              <a:rPr lang="en-GB" smtClean="0"/>
              <a:pPr/>
              <a:t>22/06/2014</a:t>
            </a:fld>
            <a:endParaRPr lang="en-GB"/>
          </a:p>
        </p:txBody>
      </p:sp>
      <p:sp>
        <p:nvSpPr>
          <p:cNvPr id="4" name="Slide Image Placeholder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66909" y="4715153"/>
            <a:ext cx="5335270" cy="446698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583"/>
            <a:ext cx="2889938" cy="496332"/>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777607" y="9428583"/>
            <a:ext cx="2889938" cy="496332"/>
          </a:xfrm>
          <a:prstGeom prst="rect">
            <a:avLst/>
          </a:prstGeom>
        </p:spPr>
        <p:txBody>
          <a:bodyPr vert="horz" lIns="91440" tIns="45720" rIns="91440" bIns="45720" rtlCol="0" anchor="b"/>
          <a:lstStyle>
            <a:lvl1pPr algn="r">
              <a:defRPr sz="1200"/>
            </a:lvl1pPr>
          </a:lstStyle>
          <a:p>
            <a:fld id="{154CEE39-6DD3-41B7-98AA-6786513CAB67}" type="slidenum">
              <a:rPr lang="en-GB" smtClean="0"/>
              <a:pPr/>
              <a:t>‹#›</a:t>
            </a:fld>
            <a:endParaRPr lang="en-GB"/>
          </a:p>
        </p:txBody>
      </p:sp>
    </p:spTree>
    <p:extLst>
      <p:ext uri="{BB962C8B-B14F-4D97-AF65-F5344CB8AC3E}">
        <p14:creationId xmlns:p14="http://schemas.microsoft.com/office/powerpoint/2010/main" val="8154964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EC1E5E6-FC58-46F3-8149-C199413CBE1C}" type="datetimeFigureOut">
              <a:rPr lang="en-US" smtClean="0"/>
              <a:pPr/>
              <a:t>6/22/2014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C22A56-2BB6-4B6C-BE8D-4AADD3BD99E8}" type="slidenum">
              <a:rPr lang="en-US" smtClean="0"/>
              <a:pPr/>
              <a:t>‹#›</a:t>
            </a:fld>
            <a:endParaRPr lang="en-US"/>
          </a:p>
        </p:txBody>
      </p:sp>
    </p:spTree>
    <p:extLst>
      <p:ext uri="{BB962C8B-B14F-4D97-AF65-F5344CB8AC3E}">
        <p14:creationId xmlns:p14="http://schemas.microsoft.com/office/powerpoint/2010/main" val="11910697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EC1E5E6-FC58-46F3-8149-C199413CBE1C}" type="datetimeFigureOut">
              <a:rPr lang="en-US" smtClean="0"/>
              <a:pPr/>
              <a:t>6/22/2014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C22A56-2BB6-4B6C-BE8D-4AADD3BD99E8}" type="slidenum">
              <a:rPr lang="en-US" smtClean="0"/>
              <a:pPr/>
              <a:t>‹#›</a:t>
            </a:fld>
            <a:endParaRPr lang="en-US"/>
          </a:p>
        </p:txBody>
      </p:sp>
    </p:spTree>
    <p:extLst>
      <p:ext uri="{BB962C8B-B14F-4D97-AF65-F5344CB8AC3E}">
        <p14:creationId xmlns:p14="http://schemas.microsoft.com/office/powerpoint/2010/main" val="24713832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EC1E5E6-FC58-46F3-8149-C199413CBE1C}" type="datetimeFigureOut">
              <a:rPr lang="en-US" smtClean="0"/>
              <a:pPr/>
              <a:t>6/22/2014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C22A56-2BB6-4B6C-BE8D-4AADD3BD99E8}" type="slidenum">
              <a:rPr lang="en-US" smtClean="0"/>
              <a:pPr/>
              <a:t>‹#›</a:t>
            </a:fld>
            <a:endParaRPr lang="en-US"/>
          </a:p>
        </p:txBody>
      </p:sp>
    </p:spTree>
    <p:extLst>
      <p:ext uri="{BB962C8B-B14F-4D97-AF65-F5344CB8AC3E}">
        <p14:creationId xmlns:p14="http://schemas.microsoft.com/office/powerpoint/2010/main" val="42914698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EC1E5E6-FC58-46F3-8149-C199413CBE1C}" type="datetimeFigureOut">
              <a:rPr lang="en-US" smtClean="0"/>
              <a:pPr/>
              <a:t>6/22/2014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C22A56-2BB6-4B6C-BE8D-4AADD3BD99E8}" type="slidenum">
              <a:rPr lang="en-US" smtClean="0"/>
              <a:pPr/>
              <a:t>‹#›</a:t>
            </a:fld>
            <a:endParaRPr lang="en-US"/>
          </a:p>
        </p:txBody>
      </p:sp>
    </p:spTree>
    <p:extLst>
      <p:ext uri="{BB962C8B-B14F-4D97-AF65-F5344CB8AC3E}">
        <p14:creationId xmlns:p14="http://schemas.microsoft.com/office/powerpoint/2010/main" val="251773532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EC1E5E6-FC58-46F3-8149-C199413CBE1C}" type="datetimeFigureOut">
              <a:rPr lang="en-US" smtClean="0"/>
              <a:pPr/>
              <a:t>6/22/2014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AC22A56-2BB6-4B6C-BE8D-4AADD3BD99E8}" type="slidenum">
              <a:rPr lang="en-US" smtClean="0"/>
              <a:pPr/>
              <a:t>‹#›</a:t>
            </a:fld>
            <a:endParaRPr lang="en-US"/>
          </a:p>
        </p:txBody>
      </p:sp>
    </p:spTree>
    <p:extLst>
      <p:ext uri="{BB962C8B-B14F-4D97-AF65-F5344CB8AC3E}">
        <p14:creationId xmlns:p14="http://schemas.microsoft.com/office/powerpoint/2010/main" val="28219597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EC1E5E6-FC58-46F3-8149-C199413CBE1C}" type="datetimeFigureOut">
              <a:rPr lang="en-US" smtClean="0"/>
              <a:pPr/>
              <a:t>6/22/2014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C22A56-2BB6-4B6C-BE8D-4AADD3BD99E8}" type="slidenum">
              <a:rPr lang="en-US" smtClean="0"/>
              <a:pPr/>
              <a:t>‹#›</a:t>
            </a:fld>
            <a:endParaRPr lang="en-US"/>
          </a:p>
        </p:txBody>
      </p:sp>
    </p:spTree>
    <p:extLst>
      <p:ext uri="{BB962C8B-B14F-4D97-AF65-F5344CB8AC3E}">
        <p14:creationId xmlns:p14="http://schemas.microsoft.com/office/powerpoint/2010/main" val="25952844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EC1E5E6-FC58-46F3-8149-C199413CBE1C}" type="datetimeFigureOut">
              <a:rPr lang="en-US" smtClean="0"/>
              <a:pPr/>
              <a:t>6/22/2014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AC22A56-2BB6-4B6C-BE8D-4AADD3BD99E8}" type="slidenum">
              <a:rPr lang="en-US" smtClean="0"/>
              <a:pPr/>
              <a:t>‹#›</a:t>
            </a:fld>
            <a:endParaRPr lang="en-US"/>
          </a:p>
        </p:txBody>
      </p:sp>
    </p:spTree>
    <p:extLst>
      <p:ext uri="{BB962C8B-B14F-4D97-AF65-F5344CB8AC3E}">
        <p14:creationId xmlns:p14="http://schemas.microsoft.com/office/powerpoint/2010/main" val="12816994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EC1E5E6-FC58-46F3-8149-C199413CBE1C}" type="datetimeFigureOut">
              <a:rPr lang="en-US" smtClean="0"/>
              <a:pPr/>
              <a:t>6/22/2014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AC22A56-2BB6-4B6C-BE8D-4AADD3BD99E8}" type="slidenum">
              <a:rPr lang="en-US" smtClean="0"/>
              <a:pPr/>
              <a:t>‹#›</a:t>
            </a:fld>
            <a:endParaRPr lang="en-US"/>
          </a:p>
        </p:txBody>
      </p:sp>
    </p:spTree>
    <p:extLst>
      <p:ext uri="{BB962C8B-B14F-4D97-AF65-F5344CB8AC3E}">
        <p14:creationId xmlns:p14="http://schemas.microsoft.com/office/powerpoint/2010/main" val="33087222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C1E5E6-FC58-46F3-8149-C199413CBE1C}" type="datetimeFigureOut">
              <a:rPr lang="en-US" smtClean="0"/>
              <a:pPr/>
              <a:t>6/22/2014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AC22A56-2BB6-4B6C-BE8D-4AADD3BD99E8}" type="slidenum">
              <a:rPr lang="en-US" smtClean="0"/>
              <a:pPr/>
              <a:t>‹#›</a:t>
            </a:fld>
            <a:endParaRPr lang="en-US"/>
          </a:p>
        </p:txBody>
      </p:sp>
    </p:spTree>
    <p:extLst>
      <p:ext uri="{BB962C8B-B14F-4D97-AF65-F5344CB8AC3E}">
        <p14:creationId xmlns:p14="http://schemas.microsoft.com/office/powerpoint/2010/main" val="3125903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C1E5E6-FC58-46F3-8149-C199413CBE1C}" type="datetimeFigureOut">
              <a:rPr lang="en-US" smtClean="0"/>
              <a:pPr/>
              <a:t>6/22/2014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C22A56-2BB6-4B6C-BE8D-4AADD3BD99E8}" type="slidenum">
              <a:rPr lang="en-US" smtClean="0"/>
              <a:pPr/>
              <a:t>‹#›</a:t>
            </a:fld>
            <a:endParaRPr lang="en-US"/>
          </a:p>
        </p:txBody>
      </p:sp>
    </p:spTree>
    <p:extLst>
      <p:ext uri="{BB962C8B-B14F-4D97-AF65-F5344CB8AC3E}">
        <p14:creationId xmlns:p14="http://schemas.microsoft.com/office/powerpoint/2010/main" val="29159177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EC1E5E6-FC58-46F3-8149-C199413CBE1C}" type="datetimeFigureOut">
              <a:rPr lang="en-US" smtClean="0"/>
              <a:pPr/>
              <a:t>6/22/2014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AC22A56-2BB6-4B6C-BE8D-4AADD3BD99E8}" type="slidenum">
              <a:rPr lang="en-US" smtClean="0"/>
              <a:pPr/>
              <a:t>‹#›</a:t>
            </a:fld>
            <a:endParaRPr lang="en-US"/>
          </a:p>
        </p:txBody>
      </p:sp>
    </p:spTree>
    <p:extLst>
      <p:ext uri="{BB962C8B-B14F-4D97-AF65-F5344CB8AC3E}">
        <p14:creationId xmlns:p14="http://schemas.microsoft.com/office/powerpoint/2010/main" val="24172239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EC1E5E6-FC58-46F3-8149-C199413CBE1C}" type="datetimeFigureOut">
              <a:rPr lang="en-US" smtClean="0"/>
              <a:pPr/>
              <a:t>6/22/2014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AC22A56-2BB6-4B6C-BE8D-4AADD3BD99E8}" type="slidenum">
              <a:rPr lang="en-US" smtClean="0"/>
              <a:pPr/>
              <a:t>‹#›</a:t>
            </a:fld>
            <a:endParaRPr lang="en-US"/>
          </a:p>
        </p:txBody>
      </p:sp>
    </p:spTree>
    <p:extLst>
      <p:ext uri="{BB962C8B-B14F-4D97-AF65-F5344CB8AC3E}">
        <p14:creationId xmlns:p14="http://schemas.microsoft.com/office/powerpoint/2010/main" val="349035780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ags" Target="../tags/tag2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ags" Target="../tags/tag30.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ags" Target="../tags/tag31.xml"/></Relationships>
</file>

<file path=ppt/slides/_rels/slide15.xml.rels><?xml version="1.0" encoding="UTF-8" standalone="yes"?>
<Relationships xmlns="http://schemas.openxmlformats.org/package/2006/relationships"><Relationship Id="rId8" Type="http://schemas.openxmlformats.org/officeDocument/2006/relationships/hyperlink" Target="mailto:firmansyah@fnklawfirm.com" TargetMode="External"/><Relationship Id="rId3" Type="http://schemas.openxmlformats.org/officeDocument/2006/relationships/slideLayout" Target="../slideLayouts/slideLayout1.xml"/><Relationship Id="rId7" Type="http://schemas.openxmlformats.org/officeDocument/2006/relationships/hyperlink" Target="mailto:kurniagung@fnklawfirm.com" TargetMode="External"/><Relationship Id="rId12" Type="http://schemas.openxmlformats.org/officeDocument/2006/relationships/image" Target="../media/image11.jpeg"/><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hyperlink" Target="mailto:contact@fnklawfirm.com" TargetMode="External"/><Relationship Id="rId11" Type="http://schemas.openxmlformats.org/officeDocument/2006/relationships/image" Target="../media/image10.jpeg"/><Relationship Id="rId5" Type="http://schemas.openxmlformats.org/officeDocument/2006/relationships/hyperlink" Target="http://www.fnklawfirm.com/" TargetMode="External"/><Relationship Id="rId10" Type="http://schemas.openxmlformats.org/officeDocument/2006/relationships/hyperlink" Target="http://fnklawfirm.com/" TargetMode="External"/><Relationship Id="rId4" Type="http://schemas.openxmlformats.org/officeDocument/2006/relationships/image" Target="../media/image3.png"/><Relationship Id="rId9" Type="http://schemas.openxmlformats.org/officeDocument/2006/relationships/image" Target="../media/image9.jpeg"/></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5.xml"/><Relationship Id="rId1" Type="http://schemas.openxmlformats.org/officeDocument/2006/relationships/tags" Target="../tags/tag34.xml"/><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ags" Target="../tags/tag36.xml"/></Relationships>
</file>

<file path=ppt/slides/_rels/slide2.xml.rels><?xml version="1.0" encoding="UTF-8" standalone="yes"?>
<Relationships xmlns="http://schemas.openxmlformats.org/package/2006/relationships"><Relationship Id="rId8" Type="http://schemas.openxmlformats.org/officeDocument/2006/relationships/tags" Target="../tags/tag8.xml"/><Relationship Id="rId3" Type="http://schemas.openxmlformats.org/officeDocument/2006/relationships/tags" Target="../tags/tag3.xml"/><Relationship Id="rId7" Type="http://schemas.openxmlformats.org/officeDocument/2006/relationships/tags" Target="../tags/tag7.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tags" Target="../tags/tag6.xml"/><Relationship Id="rId5" Type="http://schemas.openxmlformats.org/officeDocument/2006/relationships/tags" Target="../tags/tag5.xml"/><Relationship Id="rId10" Type="http://schemas.openxmlformats.org/officeDocument/2006/relationships/image" Target="../media/image3.png"/><Relationship Id="rId4" Type="http://schemas.openxmlformats.org/officeDocument/2006/relationships/tags" Target="../tags/tag4.xml"/><Relationship Id="rId9"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tags" Target="../tags/tag16.xml"/><Relationship Id="rId3" Type="http://schemas.openxmlformats.org/officeDocument/2006/relationships/tags" Target="../tags/tag11.xml"/><Relationship Id="rId7" Type="http://schemas.openxmlformats.org/officeDocument/2006/relationships/tags" Target="../tags/tag15.xml"/><Relationship Id="rId12" Type="http://schemas.openxmlformats.org/officeDocument/2006/relationships/image" Target="../media/image3.png"/><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tags" Target="../tags/tag14.xml"/><Relationship Id="rId11" Type="http://schemas.openxmlformats.org/officeDocument/2006/relationships/slideLayout" Target="../slideLayouts/slideLayout1.xml"/><Relationship Id="rId5" Type="http://schemas.openxmlformats.org/officeDocument/2006/relationships/tags" Target="../tags/tag13.xml"/><Relationship Id="rId10" Type="http://schemas.openxmlformats.org/officeDocument/2006/relationships/tags" Target="../tags/tag18.xml"/><Relationship Id="rId4" Type="http://schemas.openxmlformats.org/officeDocument/2006/relationships/tags" Target="../tags/tag12.xml"/><Relationship Id="rId9" Type="http://schemas.openxmlformats.org/officeDocument/2006/relationships/tags" Target="../tags/tag17.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ags" Target="../tags/tag19.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ags" Target="../tags/tag20.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jpeg"/></Relationships>
</file>

<file path=ppt/slides/_rels/slide7.xml.rels><?xml version="1.0" encoding="UTF-8" standalone="yes"?>
<Relationships xmlns="http://schemas.openxmlformats.org/package/2006/relationships"><Relationship Id="rId3" Type="http://schemas.openxmlformats.org/officeDocument/2006/relationships/tags" Target="../tags/tag23.xml"/><Relationship Id="rId7" Type="http://schemas.openxmlformats.org/officeDocument/2006/relationships/image" Target="../media/image3.png"/><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slideLayout" Target="../slideLayouts/slideLayout1.xml"/><Relationship Id="rId5" Type="http://schemas.openxmlformats.org/officeDocument/2006/relationships/tags" Target="../tags/tag25.xml"/><Relationship Id="rId4" Type="http://schemas.openxmlformats.org/officeDocument/2006/relationships/tags" Target="../tags/tag24.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slideLayout" Target="../slideLayouts/slideLayout1.xml"/><Relationship Id="rId1" Type="http://schemas.openxmlformats.org/officeDocument/2006/relationships/tags" Target="../tags/tag26.xml"/><Relationship Id="rId5" Type="http://schemas.openxmlformats.org/officeDocument/2006/relationships/hyperlink" Target="mailto:Jakarta@Limcharoen.com" TargetMode="External"/><Relationship Id="rId4" Type="http://schemas.openxmlformats.org/officeDocument/2006/relationships/hyperlink" Target="mailto:Bali@Limcharoen.com" TargetMode="External"/></Relationships>
</file>

<file path=ppt/slides/_rels/slide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8.xml"/><Relationship Id="rId1" Type="http://schemas.openxmlformats.org/officeDocument/2006/relationships/tags" Target="../tags/tag27.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Andrew\Dropbox\Lombok - Warm Up Video\Lombok Coffee Table Book\frontcover.pn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6200" y="-175445"/>
            <a:ext cx="9372600" cy="7193259"/>
          </a:xfrm>
          <a:prstGeom prst="rect">
            <a:avLst/>
          </a:prstGeom>
          <a:noFill/>
          <a:extLst>
            <a:ext uri="{909E8E84-426E-40dd-AFC4-6F175D3DCCD1}">
              <a14:hiddenFill xmlns:a14="http://schemas.microsoft.com/office/drawing/2010/main" xmlns="">
                <a:solidFill>
                  <a:srgbClr val="FFFFFF"/>
                </a:solidFill>
              </a14:hiddenFill>
            </a:ext>
          </a:extLst>
        </p:spPr>
      </p:pic>
      <p:pic>
        <p:nvPicPr>
          <p:cNvPr id="5" name="Picture 3" descr="C:\Users\Andrew\Dropbox\Lombok - Warm Up Video\Lombok Coffee Table Book\SelongSeloblue.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291840" y="419100"/>
            <a:ext cx="2560320" cy="2133600"/>
          </a:xfrm>
          <a:prstGeom prst="rect">
            <a:avLst/>
          </a:prstGeom>
          <a:noFill/>
          <a:extLst>
            <a:ext uri="{909E8E84-426E-40dd-AFC4-6F175D3DCCD1}">
              <a14:hiddenFill xmlns:a14="http://schemas.microsoft.com/office/drawing/2010/main" xmlns="">
                <a:solidFill>
                  <a:srgbClr val="FFFFFF"/>
                </a:solidFill>
              </a14:hiddenFill>
            </a:ext>
          </a:extLst>
        </p:spPr>
      </p:pic>
      <p:sp>
        <p:nvSpPr>
          <p:cNvPr id="6" name="TextBox 5"/>
          <p:cNvSpPr txBox="1"/>
          <p:nvPr/>
        </p:nvSpPr>
        <p:spPr>
          <a:xfrm>
            <a:off x="2627352" y="6096000"/>
            <a:ext cx="4450001" cy="461665"/>
          </a:xfrm>
          <a:prstGeom prst="rect">
            <a:avLst/>
          </a:prstGeom>
          <a:noFill/>
        </p:spPr>
        <p:txBody>
          <a:bodyPr wrap="none" rtlCol="0">
            <a:spAutoFit/>
          </a:bodyPr>
          <a:lstStyle/>
          <a:p>
            <a:pPr algn="ctr"/>
            <a:r>
              <a:rPr lang="en-US" sz="2400" dirty="0" smtClean="0">
                <a:solidFill>
                  <a:srgbClr val="112947"/>
                </a:solidFill>
                <a:latin typeface="Calibri" pitchFamily="34" charset="0"/>
              </a:rPr>
              <a:t>South Coast </a:t>
            </a:r>
            <a:r>
              <a:rPr lang="en-US" sz="2400" dirty="0" smtClean="0">
                <a:solidFill>
                  <a:srgbClr val="008BBC"/>
                </a:solidFill>
                <a:latin typeface="Calibri" pitchFamily="34" charset="0"/>
              </a:rPr>
              <a:t>| Lombok | </a:t>
            </a:r>
            <a:r>
              <a:rPr lang="en-US" sz="2400" dirty="0">
                <a:solidFill>
                  <a:srgbClr val="112947"/>
                </a:solidFill>
                <a:latin typeface="Calibri" pitchFamily="34" charset="0"/>
              </a:rPr>
              <a:t>Indonesia</a:t>
            </a:r>
          </a:p>
        </p:txBody>
      </p:sp>
      <p:sp>
        <p:nvSpPr>
          <p:cNvPr id="7" name="TextBox 6"/>
          <p:cNvSpPr txBox="1"/>
          <p:nvPr/>
        </p:nvSpPr>
        <p:spPr>
          <a:xfrm>
            <a:off x="3861093" y="6477000"/>
            <a:ext cx="2234907" cy="307777"/>
          </a:xfrm>
          <a:prstGeom prst="rect">
            <a:avLst/>
          </a:prstGeom>
          <a:noFill/>
        </p:spPr>
        <p:txBody>
          <a:bodyPr wrap="none" rtlCol="0">
            <a:spAutoFit/>
          </a:bodyPr>
          <a:lstStyle/>
          <a:p>
            <a:pPr algn="ctr"/>
            <a:r>
              <a:rPr lang="en-US" sz="1400" dirty="0" smtClean="0">
                <a:solidFill>
                  <a:schemeClr val="tx2"/>
                </a:solidFill>
                <a:latin typeface="Brush Script MT" pitchFamily="66" charset="0"/>
              </a:rPr>
              <a:t>8° 52´ 24” S    116 ° 9 ´ 44” E</a:t>
            </a:r>
            <a:endParaRPr lang="en-US" sz="1400" dirty="0">
              <a:solidFill>
                <a:schemeClr val="tx2"/>
              </a:solidFill>
              <a:latin typeface="Brush Script MT" pitchFamily="66" charset="0"/>
            </a:endParaRPr>
          </a:p>
        </p:txBody>
      </p:sp>
      <p:sp>
        <p:nvSpPr>
          <p:cNvPr id="8" name="Rectangle 7"/>
          <p:cNvSpPr/>
          <p:nvPr/>
        </p:nvSpPr>
        <p:spPr>
          <a:xfrm>
            <a:off x="114300" y="74712"/>
            <a:ext cx="8915400" cy="6708576"/>
          </a:xfrm>
          <a:prstGeom prst="rect">
            <a:avLst/>
          </a:prstGeom>
          <a:noFill/>
          <a:ln w="19050">
            <a:solidFill>
              <a:schemeClr val="bg1">
                <a:alpha val="37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SG"/>
          </a:p>
        </p:txBody>
      </p:sp>
      <p:sp>
        <p:nvSpPr>
          <p:cNvPr id="9" name="TextBox 8"/>
          <p:cNvSpPr txBox="1"/>
          <p:nvPr/>
        </p:nvSpPr>
        <p:spPr>
          <a:xfrm>
            <a:off x="3340978" y="4724400"/>
            <a:ext cx="3022751" cy="1077218"/>
          </a:xfrm>
          <a:prstGeom prst="rect">
            <a:avLst/>
          </a:prstGeom>
          <a:noFill/>
        </p:spPr>
        <p:txBody>
          <a:bodyPr wrap="none" rtlCol="0">
            <a:spAutoFit/>
          </a:bodyPr>
          <a:lstStyle/>
          <a:p>
            <a:pPr algn="ctr"/>
            <a:r>
              <a:rPr lang="en-US" sz="3600" dirty="0">
                <a:solidFill>
                  <a:srgbClr val="112947"/>
                </a:solidFill>
                <a:latin typeface="Calibri" pitchFamily="34" charset="0"/>
              </a:rPr>
              <a:t>Selong Selo </a:t>
            </a:r>
            <a:endParaRPr lang="en-US" sz="3600" dirty="0" smtClean="0">
              <a:solidFill>
                <a:srgbClr val="112947"/>
              </a:solidFill>
              <a:latin typeface="Calibri" pitchFamily="34" charset="0"/>
            </a:endParaRPr>
          </a:p>
          <a:p>
            <a:pPr algn="ctr"/>
            <a:r>
              <a:rPr lang="en-US" sz="2800" dirty="0" smtClean="0">
                <a:solidFill>
                  <a:srgbClr val="008BBC"/>
                </a:solidFill>
                <a:latin typeface="Calibri" pitchFamily="34" charset="0"/>
              </a:rPr>
              <a:t>Steps to Ownership</a:t>
            </a:r>
            <a:endParaRPr lang="en-US" sz="2800" dirty="0">
              <a:solidFill>
                <a:srgbClr val="008BBC"/>
              </a:solidFill>
              <a:latin typeface="Calibri" pitchFamily="34" charset="0"/>
            </a:endParaRPr>
          </a:p>
        </p:txBody>
      </p:sp>
    </p:spTree>
    <p:extLst>
      <p:ext uri="{BB962C8B-B14F-4D97-AF65-F5344CB8AC3E}">
        <p14:creationId xmlns:p14="http://schemas.microsoft.com/office/powerpoint/2010/main" val="38938920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Picture 4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09089" y="56212"/>
            <a:ext cx="582511" cy="485426"/>
          </a:xfrm>
          <a:prstGeom prst="rect">
            <a:avLst/>
          </a:prstGeom>
        </p:spPr>
      </p:pic>
      <p:cxnSp>
        <p:nvCxnSpPr>
          <p:cNvPr id="46" name="Straight Connector 45"/>
          <p:cNvCxnSpPr/>
          <p:nvPr/>
        </p:nvCxnSpPr>
        <p:spPr>
          <a:xfrm>
            <a:off x="533400" y="6324600"/>
            <a:ext cx="7772400" cy="0"/>
          </a:xfrm>
          <a:prstGeom prst="line">
            <a:avLst/>
          </a:prstGeom>
          <a:ln>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47" name="Rectangle 46"/>
          <p:cNvSpPr/>
          <p:nvPr/>
        </p:nvSpPr>
        <p:spPr>
          <a:xfrm>
            <a:off x="533400" y="5862935"/>
            <a:ext cx="1471621" cy="461665"/>
          </a:xfrm>
          <a:prstGeom prst="rect">
            <a:avLst/>
          </a:prstGeom>
        </p:spPr>
        <p:txBody>
          <a:bodyPr wrap="none">
            <a:spAutoFit/>
          </a:bodyPr>
          <a:lstStyle/>
          <a:p>
            <a:r>
              <a:rPr lang="en-SG" sz="2400" i="1" dirty="0" smtClean="0">
                <a:solidFill>
                  <a:schemeClr val="accent1"/>
                </a:solidFill>
              </a:rPr>
              <a:t>Stage Two</a:t>
            </a:r>
            <a:endParaRPr lang="en-US" sz="2400" dirty="0">
              <a:solidFill>
                <a:schemeClr val="accent1"/>
              </a:solidFill>
            </a:endParaRPr>
          </a:p>
        </p:txBody>
      </p:sp>
      <p:pic>
        <p:nvPicPr>
          <p:cNvPr id="3" name="Picture 2"/>
          <p:cNvPicPr>
            <a:picLocks noChangeAspect="1"/>
          </p:cNvPicPr>
          <p:nvPr/>
        </p:nvPicPr>
        <p:blipFill>
          <a:blip r:embed="rId3"/>
          <a:stretch>
            <a:fillRect/>
          </a:stretch>
        </p:blipFill>
        <p:spPr>
          <a:xfrm>
            <a:off x="685800" y="1126777"/>
            <a:ext cx="7038975" cy="4505325"/>
          </a:xfrm>
          <a:prstGeom prst="rect">
            <a:avLst/>
          </a:prstGeom>
        </p:spPr>
      </p:pic>
    </p:spTree>
    <p:extLst>
      <p:ext uri="{BB962C8B-B14F-4D97-AF65-F5344CB8AC3E}">
        <p14:creationId xmlns:p14="http://schemas.microsoft.com/office/powerpoint/2010/main" val="162435419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Picture 4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09089" y="56212"/>
            <a:ext cx="582511" cy="485426"/>
          </a:xfrm>
          <a:prstGeom prst="rect">
            <a:avLst/>
          </a:prstGeom>
        </p:spPr>
      </p:pic>
      <p:cxnSp>
        <p:nvCxnSpPr>
          <p:cNvPr id="29" name="Straight Connector 28"/>
          <p:cNvCxnSpPr/>
          <p:nvPr/>
        </p:nvCxnSpPr>
        <p:spPr>
          <a:xfrm>
            <a:off x="647700" y="685800"/>
            <a:ext cx="7772400" cy="0"/>
          </a:xfrm>
          <a:prstGeom prst="line">
            <a:avLst/>
          </a:prstGeom>
          <a:ln>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647700" y="314325"/>
            <a:ext cx="2620333" cy="369332"/>
          </a:xfrm>
          <a:prstGeom prst="rect">
            <a:avLst/>
          </a:prstGeom>
        </p:spPr>
        <p:txBody>
          <a:bodyPr wrap="none">
            <a:spAutoFit/>
          </a:bodyPr>
          <a:lstStyle/>
          <a:p>
            <a:r>
              <a:rPr lang="en-SG" i="1" dirty="0" smtClean="0">
                <a:solidFill>
                  <a:schemeClr val="accent1"/>
                </a:solidFill>
              </a:rPr>
              <a:t>Stage Two – Process Steps</a:t>
            </a:r>
            <a:endParaRPr lang="en-US" dirty="0">
              <a:solidFill>
                <a:schemeClr val="accent1"/>
              </a:solidFill>
            </a:endParaRPr>
          </a:p>
        </p:txBody>
      </p:sp>
      <p:sp>
        <p:nvSpPr>
          <p:cNvPr id="6" name="Text Box 4"/>
          <p:cNvSpPr txBox="1">
            <a:spLocks noChangeArrowheads="1"/>
          </p:cNvSpPr>
          <p:nvPr>
            <p:custDataLst>
              <p:tags r:id="rId1"/>
            </p:custDataLst>
          </p:nvPr>
        </p:nvSpPr>
        <p:spPr bwMode="auto">
          <a:xfrm>
            <a:off x="685800" y="828675"/>
            <a:ext cx="7772400" cy="381000"/>
          </a:xfrm>
          <a:prstGeom prst="rect">
            <a:avLst/>
          </a:prstGeom>
          <a:noFill/>
          <a:ln w="9525">
            <a:noFill/>
            <a:miter lim="800000"/>
            <a:headEnd/>
            <a:tailEnd/>
          </a:ln>
          <a:effectLst/>
        </p:spPr>
        <p:txBody>
          <a:bodyPr lIns="0" tIns="0" rIns="100584" bIns="18288"/>
          <a:lstStyle/>
          <a:p>
            <a:r>
              <a:rPr lang="en-GB" sz="1400" i="1" dirty="0" smtClean="0">
                <a:solidFill>
                  <a:schemeClr val="accent1"/>
                </a:solidFill>
              </a:rPr>
              <a:t>Stage two requires engagement of independent local counsel and choice of a local partner</a:t>
            </a:r>
          </a:p>
        </p:txBody>
      </p:sp>
      <p:graphicFrame>
        <p:nvGraphicFramePr>
          <p:cNvPr id="7" name="Table 6"/>
          <p:cNvGraphicFramePr>
            <a:graphicFrameLocks noGrp="1"/>
          </p:cNvGraphicFramePr>
          <p:nvPr>
            <p:extLst>
              <p:ext uri="{D42A27DB-BD31-4B8C-83A1-F6EECF244321}">
                <p14:modId xmlns:p14="http://schemas.microsoft.com/office/powerpoint/2010/main" val="3570370890"/>
              </p:ext>
            </p:extLst>
          </p:nvPr>
        </p:nvGraphicFramePr>
        <p:xfrm>
          <a:off x="685800" y="1181100"/>
          <a:ext cx="7772400" cy="2887804"/>
        </p:xfrm>
        <a:graphic>
          <a:graphicData uri="http://schemas.openxmlformats.org/drawingml/2006/table">
            <a:tbl>
              <a:tblPr firstRow="1" firstCol="1" bandRow="1">
                <a:tableStyleId>{5C22544A-7EE6-4342-B048-85BDC9FD1C3A}</a:tableStyleId>
              </a:tblPr>
              <a:tblGrid>
                <a:gridCol w="457200"/>
                <a:gridCol w="5943600"/>
                <a:gridCol w="1371600"/>
              </a:tblGrid>
              <a:tr h="292396">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SG" sz="1200" dirty="0">
                          <a:effectLst/>
                        </a:rPr>
                        <a:t> </a:t>
                      </a:r>
                      <a:r>
                        <a:rPr lang="en-SG" sz="1200" dirty="0" smtClean="0">
                          <a:effectLst/>
                        </a:rPr>
                        <a:t>Step</a:t>
                      </a:r>
                      <a:endParaRPr lang="en-US" sz="1200" dirty="0" smtClean="0">
                        <a:effectLst/>
                        <a:latin typeface="+mn-lt"/>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SG" sz="1200" dirty="0" smtClean="0">
                          <a:effectLst/>
                        </a:rPr>
                        <a:t>Description</a:t>
                      </a:r>
                      <a:endParaRPr lang="en-US" sz="120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SG" sz="1200" dirty="0">
                          <a:effectLst/>
                        </a:rPr>
                        <a:t>Time Frame</a:t>
                      </a:r>
                      <a:endParaRPr lang="en-US" sz="1200" dirty="0">
                        <a:effectLst/>
                        <a:latin typeface="Calibri"/>
                        <a:ea typeface="Calibri"/>
                        <a:cs typeface="Times New Roman"/>
                      </a:endParaRPr>
                    </a:p>
                  </a:txBody>
                  <a:tcPr marL="68580" marR="68580" marT="0" marB="0" anchor="ctr"/>
                </a:tc>
              </a:tr>
              <a:tr h="243662">
                <a:tc>
                  <a:txBody>
                    <a:bodyPr/>
                    <a:lstStyle/>
                    <a:p>
                      <a:pPr marL="0" marR="0" lvl="0" indent="0">
                        <a:lnSpc>
                          <a:spcPct val="115000"/>
                        </a:lnSpc>
                        <a:spcBef>
                          <a:spcPts val="0"/>
                        </a:spcBef>
                        <a:spcAft>
                          <a:spcPts val="0"/>
                        </a:spcAft>
                        <a:buFont typeface="+mj-lt"/>
                        <a:buNone/>
                      </a:pPr>
                      <a:r>
                        <a:rPr lang="en-US" sz="1100" dirty="0" smtClean="0">
                          <a:solidFill>
                            <a:schemeClr val="bg1"/>
                          </a:solidFill>
                          <a:effectLst/>
                          <a:latin typeface="Calibri"/>
                          <a:ea typeface="Calibri"/>
                          <a:cs typeface="Times New Roman"/>
                        </a:rPr>
                        <a:t>1.</a:t>
                      </a:r>
                      <a:endParaRPr lang="en-US" sz="1100" dirty="0">
                        <a:solidFill>
                          <a:schemeClr val="bg1"/>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SG" sz="1200" dirty="0" smtClean="0">
                          <a:effectLst/>
                        </a:rPr>
                        <a:t>Client</a:t>
                      </a:r>
                      <a:r>
                        <a:rPr lang="en-SG" sz="1200" baseline="0" dirty="0" smtClean="0">
                          <a:effectLst/>
                        </a:rPr>
                        <a:t> discusses ownership structures with lawyers so they understand what options are available to them</a:t>
                      </a:r>
                      <a:endParaRPr lang="en-US" sz="12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SG" sz="1200">
                          <a:effectLst/>
                        </a:rPr>
                        <a:t>Day 1</a:t>
                      </a:r>
                      <a:endParaRPr lang="en-US" sz="1200">
                        <a:effectLst/>
                        <a:latin typeface="Calibri"/>
                        <a:ea typeface="Calibri"/>
                        <a:cs typeface="Times New Roman"/>
                      </a:endParaRPr>
                    </a:p>
                  </a:txBody>
                  <a:tcPr marL="68580" marR="68580" marT="0" marB="0"/>
                </a:tc>
              </a:tr>
              <a:tr h="243662">
                <a:tc>
                  <a:txBody>
                    <a:bodyPr/>
                    <a:lstStyle/>
                    <a:p>
                      <a:pPr marL="0" marR="0" lvl="0" indent="0">
                        <a:lnSpc>
                          <a:spcPct val="115000"/>
                        </a:lnSpc>
                        <a:spcBef>
                          <a:spcPts val="0"/>
                        </a:spcBef>
                        <a:spcAft>
                          <a:spcPts val="0"/>
                        </a:spcAft>
                        <a:buFont typeface="+mj-lt"/>
                        <a:buNone/>
                      </a:pPr>
                      <a:r>
                        <a:rPr lang="en-US" sz="1100" dirty="0" smtClean="0">
                          <a:solidFill>
                            <a:schemeClr val="bg1"/>
                          </a:solidFill>
                          <a:effectLst/>
                          <a:latin typeface="Calibri"/>
                          <a:ea typeface="Calibri"/>
                          <a:cs typeface="Times New Roman"/>
                        </a:rPr>
                        <a:t>2.</a:t>
                      </a:r>
                      <a:endParaRPr lang="en-US" sz="1100" dirty="0">
                        <a:solidFill>
                          <a:schemeClr val="bg1"/>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200" dirty="0" smtClean="0">
                          <a:effectLst/>
                          <a:latin typeface="Calibri"/>
                          <a:ea typeface="Calibri"/>
                          <a:cs typeface="Times New Roman"/>
                        </a:rPr>
                        <a:t>If the client wishes</a:t>
                      </a:r>
                      <a:r>
                        <a:rPr lang="en-US" sz="1200" baseline="0" dirty="0" smtClean="0">
                          <a:effectLst/>
                          <a:latin typeface="Calibri"/>
                          <a:ea typeface="Calibri"/>
                          <a:cs typeface="Times New Roman"/>
                        </a:rPr>
                        <a:t> to use the Indonesian Local Partner structure they can either use SSG’s local partner which will result in a faster process as there is no transfer of title at the titles office.</a:t>
                      </a:r>
                      <a:endParaRPr lang="en-US" sz="12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SG" sz="1200">
                          <a:effectLst/>
                        </a:rPr>
                        <a:t>Day 1 - 2</a:t>
                      </a:r>
                      <a:endParaRPr lang="en-US" sz="1200">
                        <a:effectLst/>
                        <a:latin typeface="Calibri"/>
                        <a:ea typeface="Calibri"/>
                        <a:cs typeface="Times New Roman"/>
                      </a:endParaRPr>
                    </a:p>
                  </a:txBody>
                  <a:tcPr marL="68580" marR="68580" marT="0" marB="0"/>
                </a:tc>
              </a:tr>
              <a:tr h="1056522">
                <a:tc>
                  <a:txBody>
                    <a:bodyPr/>
                    <a:lstStyle/>
                    <a:p>
                      <a:pPr marL="0" marR="0" lvl="0" indent="0">
                        <a:lnSpc>
                          <a:spcPct val="115000"/>
                        </a:lnSpc>
                        <a:spcBef>
                          <a:spcPts val="0"/>
                        </a:spcBef>
                        <a:spcAft>
                          <a:spcPts val="0"/>
                        </a:spcAft>
                        <a:buFont typeface="+mj-lt"/>
                        <a:buNone/>
                      </a:pPr>
                      <a:r>
                        <a:rPr lang="en-US" sz="1100" dirty="0" smtClean="0">
                          <a:solidFill>
                            <a:schemeClr val="bg1"/>
                          </a:solidFill>
                          <a:effectLst/>
                          <a:latin typeface="Calibri"/>
                          <a:ea typeface="Calibri"/>
                          <a:cs typeface="Times New Roman"/>
                        </a:rPr>
                        <a:t>3.</a:t>
                      </a:r>
                      <a:endParaRPr lang="en-US" sz="1100" dirty="0">
                        <a:solidFill>
                          <a:schemeClr val="bg1"/>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200" dirty="0" smtClean="0">
                          <a:effectLst/>
                          <a:latin typeface="Calibri"/>
                          <a:ea typeface="Calibri"/>
                          <a:cs typeface="Times New Roman"/>
                        </a:rPr>
                        <a:t>Recommended</a:t>
                      </a:r>
                      <a:r>
                        <a:rPr lang="en-US" sz="1200" baseline="0" dirty="0" smtClean="0">
                          <a:effectLst/>
                          <a:latin typeface="Calibri"/>
                          <a:ea typeface="Calibri"/>
                          <a:cs typeface="Times New Roman"/>
                        </a:rPr>
                        <a:t> Local Partnership documents to execute:</a:t>
                      </a:r>
                    </a:p>
                    <a:p>
                      <a:pPr marL="628650" marR="0" lvl="1" indent="-171450">
                        <a:lnSpc>
                          <a:spcPct val="115000"/>
                        </a:lnSpc>
                        <a:spcBef>
                          <a:spcPts val="0"/>
                        </a:spcBef>
                        <a:spcAft>
                          <a:spcPts val="0"/>
                        </a:spcAft>
                        <a:buFont typeface="Wingdings" panose="05000000000000000000" pitchFamily="2" charset="2"/>
                        <a:buChar char="§"/>
                      </a:pPr>
                      <a:r>
                        <a:rPr lang="en-US" sz="1200" baseline="0" dirty="0" smtClean="0">
                          <a:effectLst/>
                          <a:latin typeface="Calibri"/>
                          <a:ea typeface="Calibri"/>
                          <a:cs typeface="Times New Roman"/>
                        </a:rPr>
                        <a:t>Lease Agreement</a:t>
                      </a:r>
                    </a:p>
                    <a:p>
                      <a:pPr marL="628650" marR="0" lvl="1" indent="-171450">
                        <a:lnSpc>
                          <a:spcPct val="115000"/>
                        </a:lnSpc>
                        <a:spcBef>
                          <a:spcPts val="0"/>
                        </a:spcBef>
                        <a:spcAft>
                          <a:spcPts val="0"/>
                        </a:spcAft>
                        <a:buFont typeface="Wingdings" panose="05000000000000000000" pitchFamily="2" charset="2"/>
                        <a:buChar char="§"/>
                      </a:pPr>
                      <a:r>
                        <a:rPr lang="en-US" sz="1200" baseline="0" dirty="0" smtClean="0">
                          <a:effectLst/>
                          <a:latin typeface="Calibri"/>
                          <a:ea typeface="Calibri"/>
                          <a:cs typeface="Times New Roman"/>
                        </a:rPr>
                        <a:t>Partnership Agreement</a:t>
                      </a:r>
                    </a:p>
                    <a:p>
                      <a:pPr marL="628650" marR="0" lvl="1" indent="-171450">
                        <a:lnSpc>
                          <a:spcPct val="115000"/>
                        </a:lnSpc>
                        <a:spcBef>
                          <a:spcPts val="0"/>
                        </a:spcBef>
                        <a:spcAft>
                          <a:spcPts val="0"/>
                        </a:spcAft>
                        <a:buFont typeface="Wingdings" panose="05000000000000000000" pitchFamily="2" charset="2"/>
                        <a:buChar char="§"/>
                      </a:pPr>
                      <a:r>
                        <a:rPr lang="en-US" sz="1200" baseline="0" dirty="0" smtClean="0">
                          <a:effectLst/>
                          <a:latin typeface="Calibri"/>
                          <a:ea typeface="Calibri"/>
                          <a:cs typeface="Times New Roman"/>
                        </a:rPr>
                        <a:t>Loan Agreement</a:t>
                      </a:r>
                    </a:p>
                    <a:p>
                      <a:pPr marL="628650" marR="0" lvl="1" indent="-171450">
                        <a:lnSpc>
                          <a:spcPct val="115000"/>
                        </a:lnSpc>
                        <a:spcBef>
                          <a:spcPts val="0"/>
                        </a:spcBef>
                        <a:spcAft>
                          <a:spcPts val="0"/>
                        </a:spcAft>
                        <a:buFont typeface="Wingdings" panose="05000000000000000000" pitchFamily="2" charset="2"/>
                        <a:buChar char="§"/>
                      </a:pPr>
                      <a:r>
                        <a:rPr lang="en-US" sz="1200" baseline="0" dirty="0" err="1" smtClean="0">
                          <a:effectLst/>
                          <a:latin typeface="Calibri"/>
                          <a:ea typeface="Calibri"/>
                          <a:cs typeface="Times New Roman"/>
                        </a:rPr>
                        <a:t>PoA</a:t>
                      </a:r>
                      <a:endParaRPr lang="en-US" sz="1200" baseline="0" dirty="0" smtClean="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SG" sz="1200" dirty="0">
                          <a:effectLst/>
                        </a:rPr>
                        <a:t>Day 2- 14</a:t>
                      </a:r>
                      <a:endParaRPr lang="en-US" sz="1200" dirty="0">
                        <a:effectLst/>
                        <a:latin typeface="Calibri"/>
                        <a:ea typeface="Calibri"/>
                        <a:cs typeface="Times New Roman"/>
                      </a:endParaRPr>
                    </a:p>
                  </a:txBody>
                  <a:tcPr marL="68580" marR="68580" marT="0" marB="0"/>
                </a:tc>
              </a:tr>
              <a:tr h="487326">
                <a:tc>
                  <a:txBody>
                    <a:bodyPr/>
                    <a:lstStyle/>
                    <a:p>
                      <a:pPr marL="0" marR="0" lvl="0" indent="0">
                        <a:lnSpc>
                          <a:spcPct val="115000"/>
                        </a:lnSpc>
                        <a:spcBef>
                          <a:spcPts val="0"/>
                        </a:spcBef>
                        <a:spcAft>
                          <a:spcPts val="0"/>
                        </a:spcAft>
                        <a:buFont typeface="+mj-lt"/>
                        <a:buNone/>
                      </a:pPr>
                      <a:r>
                        <a:rPr lang="en-US" sz="1100" dirty="0" smtClean="0">
                          <a:solidFill>
                            <a:schemeClr val="bg1"/>
                          </a:solidFill>
                          <a:effectLst/>
                          <a:latin typeface="Calibri"/>
                          <a:ea typeface="Calibri"/>
                          <a:cs typeface="Times New Roman"/>
                        </a:rPr>
                        <a:t>4.</a:t>
                      </a:r>
                      <a:endParaRPr lang="en-US" sz="1100" dirty="0">
                        <a:solidFill>
                          <a:schemeClr val="bg1"/>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200" dirty="0" smtClean="0">
                          <a:effectLst/>
                          <a:latin typeface="Calibri"/>
                          <a:ea typeface="Calibri"/>
                          <a:cs typeface="Times New Roman"/>
                        </a:rPr>
                        <a:t>Official</a:t>
                      </a:r>
                      <a:r>
                        <a:rPr lang="en-US" sz="1200" baseline="0" dirty="0" smtClean="0">
                          <a:effectLst/>
                          <a:latin typeface="Calibri"/>
                          <a:ea typeface="Calibri"/>
                          <a:cs typeface="Times New Roman"/>
                        </a:rPr>
                        <a:t> </a:t>
                      </a:r>
                      <a:r>
                        <a:rPr lang="en-US" sz="1200" dirty="0" smtClean="0">
                          <a:effectLst/>
                          <a:latin typeface="Calibri"/>
                          <a:ea typeface="Calibri"/>
                          <a:cs typeface="Times New Roman"/>
                        </a:rPr>
                        <a:t>Mortgage</a:t>
                      </a:r>
                      <a:r>
                        <a:rPr lang="en-US" sz="1200" baseline="0" dirty="0" smtClean="0">
                          <a:effectLst/>
                          <a:latin typeface="Calibri"/>
                          <a:ea typeface="Calibri"/>
                          <a:cs typeface="Times New Roman"/>
                        </a:rPr>
                        <a:t> Lodged – Lawyers to contact local notary to have mortgage transferred from SSG to new owners</a:t>
                      </a:r>
                      <a:endParaRPr lang="en-US" sz="1200" dirty="0">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SG" sz="1200" dirty="0">
                          <a:effectLst/>
                        </a:rPr>
                        <a:t>Day </a:t>
                      </a:r>
                      <a:r>
                        <a:rPr lang="en-SG" sz="1200" dirty="0" smtClean="0">
                          <a:effectLst/>
                        </a:rPr>
                        <a:t>21</a:t>
                      </a:r>
                      <a:endParaRPr lang="en-US" sz="1200" dirty="0">
                        <a:effectLst/>
                        <a:latin typeface="Calibri"/>
                        <a:ea typeface="Calibri"/>
                        <a:cs typeface="Times New Roman"/>
                      </a:endParaRPr>
                    </a:p>
                  </a:txBody>
                  <a:tcPr marL="68580" marR="68580" marT="0" marB="0"/>
                </a:tc>
              </a:tr>
            </a:tbl>
          </a:graphicData>
        </a:graphic>
      </p:graphicFrame>
      <p:sp>
        <p:nvSpPr>
          <p:cNvPr id="8" name="Rectangle 68"/>
          <p:cNvSpPr>
            <a:spLocks noChangeArrowheads="1"/>
          </p:cNvSpPr>
          <p:nvPr/>
        </p:nvSpPr>
        <p:spPr bwMode="auto">
          <a:xfrm>
            <a:off x="609600" y="6175678"/>
            <a:ext cx="7848600" cy="329897"/>
          </a:xfrm>
          <a:prstGeom prst="rect">
            <a:avLst/>
          </a:prstGeom>
          <a:solidFill>
            <a:schemeClr val="accent1">
              <a:alpha val="50000"/>
            </a:schemeClr>
          </a:solidFill>
          <a:ln w="9525" algn="ctr">
            <a:solidFill>
              <a:schemeClr val="tx2"/>
            </a:solidFill>
            <a:miter lim="800000"/>
            <a:headEnd/>
            <a:tailEnd/>
          </a:ln>
          <a:effectLst/>
        </p:spPr>
        <p:txBody>
          <a:bodyPr wrap="square" lIns="17995" tIns="17995" rIns="18284" bIns="18284" anchor="ctr">
            <a:noAutofit/>
          </a:bodyPr>
          <a:lstStyle/>
          <a:p>
            <a:pPr algn="ctr"/>
            <a:r>
              <a:rPr lang="en-US" sz="1200" dirty="0" smtClean="0"/>
              <a:t>Local Counsel will help draft partnership agreements and engage with public notary</a:t>
            </a:r>
            <a:endParaRPr lang="en-AU" sz="1200" dirty="0"/>
          </a:p>
        </p:txBody>
      </p:sp>
      <p:cxnSp>
        <p:nvCxnSpPr>
          <p:cNvPr id="19" name="Straight Connector 18"/>
          <p:cNvCxnSpPr/>
          <p:nvPr/>
        </p:nvCxnSpPr>
        <p:spPr>
          <a:xfrm>
            <a:off x="647700" y="6705600"/>
            <a:ext cx="7772400" cy="0"/>
          </a:xfrm>
          <a:prstGeom prst="line">
            <a:avLst/>
          </a:prstGeom>
          <a:ln>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10" name="Slide Number Placeholder 1"/>
          <p:cNvSpPr>
            <a:spLocks noGrp="1"/>
          </p:cNvSpPr>
          <p:nvPr>
            <p:ph type="sldNum" sz="quarter" idx="12"/>
          </p:nvPr>
        </p:nvSpPr>
        <p:spPr>
          <a:xfrm>
            <a:off x="7010400" y="6492875"/>
            <a:ext cx="2133600" cy="365125"/>
          </a:xfrm>
        </p:spPr>
        <p:txBody>
          <a:bodyPr/>
          <a:lstStyle/>
          <a:p>
            <a:fld id="{610DF9FC-413E-472E-8A69-BC90CB184D85}" type="slidenum">
              <a:rPr lang="en-SG" smtClean="0"/>
              <a:pPr/>
              <a:t>11</a:t>
            </a:fld>
            <a:endParaRPr lang="en-SG" dirty="0"/>
          </a:p>
        </p:txBody>
      </p:sp>
    </p:spTree>
    <p:extLst>
      <p:ext uri="{BB962C8B-B14F-4D97-AF65-F5344CB8AC3E}">
        <p14:creationId xmlns:p14="http://schemas.microsoft.com/office/powerpoint/2010/main" val="26455693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43805433"/>
              </p:ext>
            </p:extLst>
          </p:nvPr>
        </p:nvGraphicFramePr>
        <p:xfrm>
          <a:off x="647700" y="1295400"/>
          <a:ext cx="7772400" cy="3870432"/>
        </p:xfrm>
        <a:graphic>
          <a:graphicData uri="http://schemas.openxmlformats.org/drawingml/2006/table">
            <a:tbl>
              <a:tblPr firstRow="1" firstCol="1" bandRow="1">
                <a:tableStyleId>{5C22544A-7EE6-4342-B048-85BDC9FD1C3A}</a:tableStyleId>
              </a:tblPr>
              <a:tblGrid>
                <a:gridCol w="457200"/>
                <a:gridCol w="5943600"/>
                <a:gridCol w="1371600"/>
              </a:tblGrid>
              <a:tr h="279637">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SG" sz="1200" dirty="0">
                          <a:solidFill>
                            <a:schemeClr val="tx1"/>
                          </a:solidFill>
                          <a:effectLst/>
                        </a:rPr>
                        <a:t> </a:t>
                      </a:r>
                      <a:r>
                        <a:rPr lang="en-SG" sz="1200" dirty="0" smtClean="0">
                          <a:solidFill>
                            <a:schemeClr val="tx1"/>
                          </a:solidFill>
                          <a:effectLst/>
                        </a:rPr>
                        <a:t>Step</a:t>
                      </a:r>
                      <a:endParaRPr lang="en-US" sz="1200" dirty="0" smtClean="0">
                        <a:solidFill>
                          <a:schemeClr val="tx1"/>
                        </a:solidFill>
                        <a:effectLst/>
                        <a:latin typeface="+mn-lt"/>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SG" sz="1200" dirty="0" smtClean="0">
                          <a:solidFill>
                            <a:schemeClr val="tx1"/>
                          </a:solidFill>
                          <a:effectLst/>
                        </a:rPr>
                        <a:t>Description</a:t>
                      </a:r>
                      <a:endParaRPr lang="en-US" sz="1200" dirty="0">
                        <a:solidFill>
                          <a:schemeClr val="tx1"/>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SG" sz="1200" dirty="0">
                          <a:solidFill>
                            <a:schemeClr val="tx1"/>
                          </a:solidFill>
                          <a:effectLst/>
                        </a:rPr>
                        <a:t>Time Frame</a:t>
                      </a:r>
                      <a:endParaRPr lang="en-US" sz="1200" dirty="0">
                        <a:solidFill>
                          <a:schemeClr val="tx1"/>
                        </a:solidFill>
                        <a:effectLst/>
                        <a:latin typeface="Calibri"/>
                        <a:ea typeface="Calibri"/>
                        <a:cs typeface="Times New Roman"/>
                      </a:endParaRPr>
                    </a:p>
                  </a:txBody>
                  <a:tcPr marL="68580" marR="68580" marT="0" marB="0" anchor="ctr"/>
                </a:tc>
              </a:tr>
              <a:tr h="558563">
                <a:tc>
                  <a:txBody>
                    <a:bodyPr/>
                    <a:lstStyle/>
                    <a:p>
                      <a:pPr marL="0" marR="0" lvl="0" indent="0">
                        <a:lnSpc>
                          <a:spcPct val="115000"/>
                        </a:lnSpc>
                        <a:spcBef>
                          <a:spcPts val="0"/>
                        </a:spcBef>
                        <a:spcAft>
                          <a:spcPts val="0"/>
                        </a:spcAft>
                        <a:buFont typeface="+mj-lt"/>
                        <a:buNone/>
                      </a:pPr>
                      <a:r>
                        <a:rPr lang="en-US" sz="1100" dirty="0" smtClean="0">
                          <a:solidFill>
                            <a:schemeClr val="tx1"/>
                          </a:solidFill>
                          <a:effectLst/>
                          <a:latin typeface="Calibri"/>
                          <a:ea typeface="Calibri"/>
                          <a:cs typeface="Times New Roman"/>
                        </a:rPr>
                        <a:t>1.</a:t>
                      </a:r>
                      <a:endParaRPr lang="en-US" sz="1100" dirty="0">
                        <a:solidFill>
                          <a:schemeClr val="tx1"/>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SG" sz="1200" b="0" dirty="0" smtClean="0">
                          <a:solidFill>
                            <a:schemeClr val="tx1"/>
                          </a:solidFill>
                          <a:effectLst/>
                        </a:rPr>
                        <a:t>Client</a:t>
                      </a:r>
                      <a:r>
                        <a:rPr lang="en-SG" sz="1200" b="0" baseline="0" dirty="0" smtClean="0">
                          <a:solidFill>
                            <a:schemeClr val="tx1"/>
                          </a:solidFill>
                          <a:effectLst/>
                        </a:rPr>
                        <a:t> discusses ownership structures with lawyers so they understand what options are available to them</a:t>
                      </a:r>
                      <a:endParaRPr lang="en-US" sz="1200" b="0" dirty="0">
                        <a:solidFill>
                          <a:schemeClr val="tx1"/>
                        </a:solidFill>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SG" sz="1200" b="0" dirty="0">
                          <a:solidFill>
                            <a:schemeClr val="tx1"/>
                          </a:solidFill>
                          <a:effectLst/>
                        </a:rPr>
                        <a:t>Day 1</a:t>
                      </a:r>
                      <a:endParaRPr lang="en-US" sz="1200" b="0" dirty="0">
                        <a:solidFill>
                          <a:schemeClr val="tx1"/>
                        </a:solidFill>
                        <a:effectLst/>
                        <a:latin typeface="Calibri"/>
                        <a:ea typeface="Calibri"/>
                        <a:cs typeface="Times New Roman"/>
                      </a:endParaRPr>
                    </a:p>
                  </a:txBody>
                  <a:tcPr marL="68580" marR="68580" marT="0" marB="0"/>
                </a:tc>
              </a:tr>
              <a:tr h="2413615">
                <a:tc>
                  <a:txBody>
                    <a:bodyPr/>
                    <a:lstStyle/>
                    <a:p>
                      <a:pPr marL="0" marR="0" lvl="0" indent="0">
                        <a:lnSpc>
                          <a:spcPct val="115000"/>
                        </a:lnSpc>
                        <a:spcBef>
                          <a:spcPts val="0"/>
                        </a:spcBef>
                        <a:spcAft>
                          <a:spcPts val="0"/>
                        </a:spcAft>
                        <a:buFont typeface="+mj-lt"/>
                        <a:buNone/>
                      </a:pPr>
                      <a:r>
                        <a:rPr lang="en-US" sz="1100" dirty="0" smtClean="0">
                          <a:solidFill>
                            <a:schemeClr val="tx1"/>
                          </a:solidFill>
                          <a:effectLst/>
                          <a:latin typeface="Calibri"/>
                          <a:ea typeface="Calibri"/>
                          <a:cs typeface="Times New Roman"/>
                        </a:rPr>
                        <a:t>2.</a:t>
                      </a:r>
                      <a:endParaRPr lang="en-US" sz="1100" dirty="0">
                        <a:solidFill>
                          <a:schemeClr val="tx1"/>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200" b="0" dirty="0" smtClean="0">
                          <a:solidFill>
                            <a:schemeClr val="tx1"/>
                          </a:solidFill>
                          <a:effectLst/>
                          <a:latin typeface="Calibri"/>
                          <a:ea typeface="Calibri"/>
                          <a:cs typeface="Times New Roman"/>
                        </a:rPr>
                        <a:t>If the client wishes</a:t>
                      </a:r>
                      <a:r>
                        <a:rPr lang="en-US" sz="1200" b="0" baseline="0" dirty="0" smtClean="0">
                          <a:solidFill>
                            <a:schemeClr val="tx1"/>
                          </a:solidFill>
                          <a:effectLst/>
                          <a:latin typeface="Calibri"/>
                          <a:ea typeface="Calibri"/>
                          <a:cs typeface="Times New Roman"/>
                        </a:rPr>
                        <a:t> to use a PMA Company structure, the legal counsel shall prepare all necessary requirements and process the establishment of the PMA, i.e.:</a:t>
                      </a:r>
                    </a:p>
                    <a:p>
                      <a:pPr marL="285750" marR="0" indent="-285750">
                        <a:lnSpc>
                          <a:spcPct val="115000"/>
                        </a:lnSpc>
                        <a:spcBef>
                          <a:spcPts val="0"/>
                        </a:spcBef>
                        <a:spcAft>
                          <a:spcPts val="0"/>
                        </a:spcAft>
                        <a:buAutoNum type="romanLcParenBoth"/>
                      </a:pPr>
                      <a:r>
                        <a:rPr lang="en-US" sz="1200" b="0" baseline="0" dirty="0" smtClean="0">
                          <a:solidFill>
                            <a:schemeClr val="tx1"/>
                          </a:solidFill>
                          <a:effectLst/>
                          <a:latin typeface="Calibri"/>
                          <a:ea typeface="Calibri"/>
                          <a:cs typeface="Times New Roman"/>
                        </a:rPr>
                        <a:t>Submit application of Capital Investment Principle License (</a:t>
                      </a:r>
                      <a:r>
                        <a:rPr lang="en-US" sz="1200" b="0" i="1" baseline="0" dirty="0" err="1" smtClean="0">
                          <a:solidFill>
                            <a:schemeClr val="tx1"/>
                          </a:solidFill>
                          <a:effectLst/>
                          <a:latin typeface="Calibri"/>
                          <a:ea typeface="Calibri"/>
                          <a:cs typeface="Times New Roman"/>
                        </a:rPr>
                        <a:t>Ijin</a:t>
                      </a:r>
                      <a:r>
                        <a:rPr lang="en-US" sz="1200" b="0" i="1" baseline="0" dirty="0" smtClean="0">
                          <a:solidFill>
                            <a:schemeClr val="tx1"/>
                          </a:solidFill>
                          <a:effectLst/>
                          <a:latin typeface="Calibri"/>
                          <a:ea typeface="Calibri"/>
                          <a:cs typeface="Times New Roman"/>
                        </a:rPr>
                        <a:t> </a:t>
                      </a:r>
                      <a:r>
                        <a:rPr lang="en-US" sz="1200" b="0" i="1" baseline="0" dirty="0" err="1" smtClean="0">
                          <a:solidFill>
                            <a:schemeClr val="tx1"/>
                          </a:solidFill>
                          <a:effectLst/>
                          <a:latin typeface="Calibri"/>
                          <a:ea typeface="Calibri"/>
                          <a:cs typeface="Times New Roman"/>
                        </a:rPr>
                        <a:t>Prinsip</a:t>
                      </a:r>
                      <a:r>
                        <a:rPr lang="en-US" sz="1200" b="0" i="1" baseline="0" dirty="0" smtClean="0">
                          <a:solidFill>
                            <a:schemeClr val="tx1"/>
                          </a:solidFill>
                          <a:effectLst/>
                          <a:latin typeface="Calibri"/>
                          <a:ea typeface="Calibri"/>
                          <a:cs typeface="Times New Roman"/>
                        </a:rPr>
                        <a:t> PMA)</a:t>
                      </a:r>
                      <a:r>
                        <a:rPr lang="en-US" sz="1200" b="0" i="0" baseline="0" dirty="0" smtClean="0">
                          <a:solidFill>
                            <a:schemeClr val="tx1"/>
                          </a:solidFill>
                          <a:effectLst/>
                          <a:latin typeface="Calibri"/>
                          <a:ea typeface="Calibri"/>
                          <a:cs typeface="Times New Roman"/>
                        </a:rPr>
                        <a:t> to the Capital Investment Coordinating Board (BKPM) in Jakarta;</a:t>
                      </a:r>
                    </a:p>
                    <a:p>
                      <a:pPr marL="285750" marR="0" indent="-285750">
                        <a:lnSpc>
                          <a:spcPct val="115000"/>
                        </a:lnSpc>
                        <a:spcBef>
                          <a:spcPts val="0"/>
                        </a:spcBef>
                        <a:spcAft>
                          <a:spcPts val="0"/>
                        </a:spcAft>
                        <a:buAutoNum type="romanLcParenBoth"/>
                      </a:pPr>
                      <a:r>
                        <a:rPr lang="en-US" sz="1200" b="0" i="0" baseline="0" dirty="0" smtClean="0">
                          <a:solidFill>
                            <a:schemeClr val="tx1"/>
                          </a:solidFill>
                          <a:effectLst/>
                          <a:latin typeface="Calibri"/>
                          <a:ea typeface="Calibri"/>
                          <a:cs typeface="Times New Roman"/>
                        </a:rPr>
                        <a:t>Upon issuance of the Principle License, the founding shareholders of the PMA (minimum 2 (two) shareholders) or their proxy shall sign the Deed of Establishment of the PMA before a public notary in Indonesia;</a:t>
                      </a:r>
                    </a:p>
                    <a:p>
                      <a:pPr marL="285750" marR="0" indent="-285750">
                        <a:lnSpc>
                          <a:spcPct val="115000"/>
                        </a:lnSpc>
                        <a:spcBef>
                          <a:spcPts val="0"/>
                        </a:spcBef>
                        <a:spcAft>
                          <a:spcPts val="0"/>
                        </a:spcAft>
                        <a:buAutoNum type="romanLcParenBoth"/>
                      </a:pPr>
                      <a:r>
                        <a:rPr lang="en-US" sz="1200" b="0" i="0" baseline="0" dirty="0" smtClean="0">
                          <a:solidFill>
                            <a:schemeClr val="tx1"/>
                          </a:solidFill>
                          <a:effectLst/>
                          <a:latin typeface="Calibri"/>
                          <a:ea typeface="Calibri"/>
                          <a:cs typeface="Times New Roman"/>
                        </a:rPr>
                        <a:t>To obtain the Minister of Law and Human Rights Approval of the </a:t>
                      </a:r>
                      <a:r>
                        <a:rPr lang="en-US" sz="1200" b="0" i="0" baseline="0" dirty="0" err="1" smtClean="0">
                          <a:solidFill>
                            <a:schemeClr val="tx1"/>
                          </a:solidFill>
                          <a:effectLst/>
                          <a:latin typeface="Calibri"/>
                          <a:ea typeface="Calibri"/>
                          <a:cs typeface="Times New Roman"/>
                        </a:rPr>
                        <a:t>PMA’s</a:t>
                      </a:r>
                      <a:r>
                        <a:rPr lang="en-US" sz="1200" b="0" i="0" baseline="0" dirty="0" smtClean="0">
                          <a:solidFill>
                            <a:schemeClr val="tx1"/>
                          </a:solidFill>
                          <a:effectLst/>
                          <a:latin typeface="Calibri"/>
                          <a:ea typeface="Calibri"/>
                          <a:cs typeface="Times New Roman"/>
                        </a:rPr>
                        <a:t> Deed of Establishment;</a:t>
                      </a:r>
                    </a:p>
                    <a:p>
                      <a:pPr marL="285750" marR="0" indent="-285750">
                        <a:lnSpc>
                          <a:spcPct val="115000"/>
                        </a:lnSpc>
                        <a:spcBef>
                          <a:spcPts val="0"/>
                        </a:spcBef>
                        <a:spcAft>
                          <a:spcPts val="0"/>
                        </a:spcAft>
                        <a:buAutoNum type="romanLcParenBoth"/>
                      </a:pPr>
                      <a:r>
                        <a:rPr lang="en-US" sz="1200" b="0" i="0" baseline="0" dirty="0" smtClean="0">
                          <a:solidFill>
                            <a:schemeClr val="tx1"/>
                          </a:solidFill>
                          <a:effectLst/>
                          <a:latin typeface="Calibri"/>
                          <a:ea typeface="Calibri"/>
                          <a:cs typeface="Times New Roman"/>
                        </a:rPr>
                        <a:t>To obtain general licenses, such as Taxpayer Number and Company Registration (TDP).</a:t>
                      </a:r>
                    </a:p>
                  </a:txBody>
                  <a:tcPr marL="68580" marR="68580" marT="0" marB="0"/>
                </a:tc>
                <a:tc>
                  <a:txBody>
                    <a:bodyPr/>
                    <a:lstStyle/>
                    <a:p>
                      <a:pPr marL="0" marR="0">
                        <a:lnSpc>
                          <a:spcPct val="115000"/>
                        </a:lnSpc>
                        <a:spcBef>
                          <a:spcPts val="0"/>
                        </a:spcBef>
                        <a:spcAft>
                          <a:spcPts val="0"/>
                        </a:spcAft>
                      </a:pPr>
                      <a:endParaRPr lang="en-SG" sz="1200" b="0" dirty="0" smtClean="0">
                        <a:solidFill>
                          <a:schemeClr val="tx1"/>
                        </a:solidFill>
                        <a:effectLst/>
                      </a:endParaRPr>
                    </a:p>
                    <a:p>
                      <a:pPr marL="0" marR="0">
                        <a:lnSpc>
                          <a:spcPct val="115000"/>
                        </a:lnSpc>
                        <a:spcBef>
                          <a:spcPts val="0"/>
                        </a:spcBef>
                        <a:spcAft>
                          <a:spcPts val="0"/>
                        </a:spcAft>
                      </a:pPr>
                      <a:endParaRPr lang="en-SG" sz="1200" b="0" dirty="0" smtClean="0">
                        <a:solidFill>
                          <a:schemeClr val="tx1"/>
                        </a:solidFill>
                        <a:effectLst/>
                      </a:endParaRPr>
                    </a:p>
                    <a:p>
                      <a:pPr marL="0" marR="0">
                        <a:lnSpc>
                          <a:spcPct val="115000"/>
                        </a:lnSpc>
                        <a:spcBef>
                          <a:spcPts val="0"/>
                        </a:spcBef>
                        <a:spcAft>
                          <a:spcPts val="0"/>
                        </a:spcAft>
                      </a:pPr>
                      <a:r>
                        <a:rPr lang="en-SG" sz="1200" b="0" dirty="0" smtClean="0">
                          <a:solidFill>
                            <a:schemeClr val="tx1"/>
                          </a:solidFill>
                          <a:effectLst/>
                        </a:rPr>
                        <a:t>Day </a:t>
                      </a:r>
                      <a:r>
                        <a:rPr lang="en-SG" sz="1200" b="0" dirty="0">
                          <a:solidFill>
                            <a:schemeClr val="tx1"/>
                          </a:solidFill>
                          <a:effectLst/>
                        </a:rPr>
                        <a:t>1</a:t>
                      </a:r>
                      <a:r>
                        <a:rPr lang="en-SG" sz="1200" b="0" dirty="0" smtClean="0">
                          <a:solidFill>
                            <a:schemeClr val="tx1"/>
                          </a:solidFill>
                          <a:effectLst/>
                        </a:rPr>
                        <a:t> </a:t>
                      </a:r>
                      <a:r>
                        <a:rPr lang="en-US" sz="1200" b="0" dirty="0" smtClean="0">
                          <a:solidFill>
                            <a:schemeClr val="tx1"/>
                          </a:solidFill>
                          <a:effectLst/>
                        </a:rPr>
                        <a:t>–</a:t>
                      </a:r>
                      <a:r>
                        <a:rPr lang="en-SG" sz="1200" b="0" dirty="0" smtClean="0">
                          <a:solidFill>
                            <a:schemeClr val="tx1"/>
                          </a:solidFill>
                          <a:effectLst/>
                        </a:rPr>
                        <a:t> 14</a:t>
                      </a:r>
                    </a:p>
                    <a:p>
                      <a:pPr marL="0" marR="0">
                        <a:lnSpc>
                          <a:spcPct val="115000"/>
                        </a:lnSpc>
                        <a:spcBef>
                          <a:spcPts val="0"/>
                        </a:spcBef>
                        <a:spcAft>
                          <a:spcPts val="0"/>
                        </a:spcAft>
                      </a:pPr>
                      <a:endParaRPr lang="en-SG" sz="1200" b="0" dirty="0" smtClean="0">
                        <a:solidFill>
                          <a:schemeClr val="tx1"/>
                        </a:solidFill>
                        <a:effectLst/>
                        <a:latin typeface="Calibri"/>
                        <a:ea typeface="Calibri"/>
                        <a:cs typeface="Times New Roman"/>
                      </a:endParaRPr>
                    </a:p>
                    <a:p>
                      <a:pPr marL="0" marR="0">
                        <a:lnSpc>
                          <a:spcPct val="115000"/>
                        </a:lnSpc>
                        <a:spcBef>
                          <a:spcPts val="0"/>
                        </a:spcBef>
                        <a:spcAft>
                          <a:spcPts val="0"/>
                        </a:spcAft>
                      </a:pPr>
                      <a:r>
                        <a:rPr lang="en-SG" sz="1200" b="0" dirty="0" smtClean="0">
                          <a:solidFill>
                            <a:schemeClr val="tx1"/>
                          </a:solidFill>
                          <a:effectLst/>
                          <a:latin typeface="Calibri"/>
                          <a:ea typeface="Calibri"/>
                          <a:cs typeface="Times New Roman"/>
                        </a:rPr>
                        <a:t>Day 15 </a:t>
                      </a:r>
                      <a:r>
                        <a:rPr lang="en-US" sz="1200" b="0" dirty="0" smtClean="0">
                          <a:solidFill>
                            <a:schemeClr val="tx1"/>
                          </a:solidFill>
                          <a:effectLst/>
                          <a:latin typeface="Calibri"/>
                          <a:ea typeface="Calibri"/>
                          <a:cs typeface="Times New Roman"/>
                        </a:rPr>
                        <a:t>–</a:t>
                      </a:r>
                      <a:r>
                        <a:rPr lang="en-SG" sz="1200" b="0" dirty="0" smtClean="0">
                          <a:solidFill>
                            <a:schemeClr val="tx1"/>
                          </a:solidFill>
                          <a:effectLst/>
                          <a:latin typeface="Calibri"/>
                          <a:ea typeface="Calibri"/>
                          <a:cs typeface="Times New Roman"/>
                        </a:rPr>
                        <a:t> 20</a:t>
                      </a:r>
                    </a:p>
                    <a:p>
                      <a:pPr marL="0" marR="0">
                        <a:lnSpc>
                          <a:spcPct val="115000"/>
                        </a:lnSpc>
                        <a:spcBef>
                          <a:spcPts val="0"/>
                        </a:spcBef>
                        <a:spcAft>
                          <a:spcPts val="0"/>
                        </a:spcAft>
                      </a:pPr>
                      <a:endParaRPr lang="en-SG" sz="1200" b="0" dirty="0" smtClean="0">
                        <a:solidFill>
                          <a:schemeClr val="tx1"/>
                        </a:solidFill>
                        <a:effectLst/>
                        <a:latin typeface="Calibri"/>
                        <a:ea typeface="Calibri"/>
                        <a:cs typeface="Times New Roman"/>
                      </a:endParaRPr>
                    </a:p>
                    <a:p>
                      <a:pPr marL="0" marR="0">
                        <a:lnSpc>
                          <a:spcPct val="115000"/>
                        </a:lnSpc>
                        <a:spcBef>
                          <a:spcPts val="0"/>
                        </a:spcBef>
                        <a:spcAft>
                          <a:spcPts val="0"/>
                        </a:spcAft>
                      </a:pPr>
                      <a:endParaRPr lang="en-SG" sz="1200" b="0" dirty="0" smtClean="0">
                        <a:solidFill>
                          <a:schemeClr val="tx1"/>
                        </a:solidFill>
                        <a:effectLst/>
                        <a:latin typeface="Calibri"/>
                        <a:ea typeface="Calibri"/>
                        <a:cs typeface="Times New Roman"/>
                      </a:endParaRPr>
                    </a:p>
                    <a:p>
                      <a:pPr marL="0" marR="0">
                        <a:lnSpc>
                          <a:spcPct val="115000"/>
                        </a:lnSpc>
                        <a:spcBef>
                          <a:spcPts val="0"/>
                        </a:spcBef>
                        <a:spcAft>
                          <a:spcPts val="0"/>
                        </a:spcAft>
                      </a:pPr>
                      <a:r>
                        <a:rPr lang="en-SG" sz="1200" b="0" dirty="0" smtClean="0">
                          <a:solidFill>
                            <a:schemeClr val="tx1"/>
                          </a:solidFill>
                          <a:effectLst/>
                          <a:latin typeface="Calibri"/>
                          <a:ea typeface="Calibri"/>
                          <a:cs typeface="Times New Roman"/>
                        </a:rPr>
                        <a:t>Day 20 - 27</a:t>
                      </a:r>
                    </a:p>
                    <a:p>
                      <a:pPr marL="0" marR="0">
                        <a:lnSpc>
                          <a:spcPct val="115000"/>
                        </a:lnSpc>
                        <a:spcBef>
                          <a:spcPts val="0"/>
                        </a:spcBef>
                        <a:spcAft>
                          <a:spcPts val="0"/>
                        </a:spcAft>
                      </a:pPr>
                      <a:endParaRPr lang="en-SG" sz="1200" b="0" dirty="0" smtClean="0">
                        <a:solidFill>
                          <a:schemeClr val="tx1"/>
                        </a:solidFill>
                        <a:effectLst/>
                        <a:latin typeface="Calibri"/>
                        <a:ea typeface="Calibri"/>
                        <a:cs typeface="Times New Roman"/>
                      </a:endParaRPr>
                    </a:p>
                    <a:p>
                      <a:pPr marL="0" marR="0" indent="0" algn="l" defTabSz="914400" rtl="0" eaLnBrk="1" fontAlgn="auto" latinLnBrk="0" hangingPunct="1">
                        <a:lnSpc>
                          <a:spcPct val="115000"/>
                        </a:lnSpc>
                        <a:spcBef>
                          <a:spcPts val="0"/>
                        </a:spcBef>
                        <a:spcAft>
                          <a:spcPts val="0"/>
                        </a:spcAft>
                        <a:buClrTx/>
                        <a:buSzTx/>
                        <a:buFontTx/>
                        <a:buNone/>
                        <a:tabLst/>
                        <a:defRPr/>
                      </a:pPr>
                      <a:r>
                        <a:rPr lang="en-SG" sz="1200" b="0" dirty="0" smtClean="0">
                          <a:solidFill>
                            <a:schemeClr val="tx1"/>
                          </a:solidFill>
                          <a:effectLst/>
                          <a:latin typeface="+mn-lt"/>
                          <a:ea typeface="Calibri"/>
                          <a:cs typeface="Times New Roman"/>
                        </a:rPr>
                        <a:t>Day 27 - 41</a:t>
                      </a:r>
                      <a:endParaRPr lang="en-US" sz="1200" b="0" dirty="0" smtClean="0">
                        <a:solidFill>
                          <a:schemeClr val="tx1"/>
                        </a:solidFill>
                        <a:effectLst/>
                        <a:latin typeface="+mn-lt"/>
                        <a:ea typeface="Calibri"/>
                        <a:cs typeface="Times New Roman"/>
                      </a:endParaRPr>
                    </a:p>
                    <a:p>
                      <a:pPr marL="0" marR="0">
                        <a:lnSpc>
                          <a:spcPct val="115000"/>
                        </a:lnSpc>
                        <a:spcBef>
                          <a:spcPts val="0"/>
                        </a:spcBef>
                        <a:spcAft>
                          <a:spcPts val="0"/>
                        </a:spcAft>
                      </a:pPr>
                      <a:endParaRPr lang="en-US" sz="1200" b="0" dirty="0">
                        <a:solidFill>
                          <a:schemeClr val="tx1"/>
                        </a:solidFill>
                        <a:effectLst/>
                        <a:latin typeface="Calibri"/>
                        <a:ea typeface="Calibri"/>
                        <a:cs typeface="Times New Roman"/>
                      </a:endParaRPr>
                    </a:p>
                  </a:txBody>
                  <a:tcPr marL="68580" marR="68580" marT="0" marB="0"/>
                </a:tc>
              </a:tr>
              <a:tr h="466061">
                <a:tc>
                  <a:txBody>
                    <a:bodyPr/>
                    <a:lstStyle/>
                    <a:p>
                      <a:pPr marL="0" marR="0" lvl="0" indent="0">
                        <a:lnSpc>
                          <a:spcPct val="115000"/>
                        </a:lnSpc>
                        <a:spcBef>
                          <a:spcPts val="0"/>
                        </a:spcBef>
                        <a:spcAft>
                          <a:spcPts val="0"/>
                        </a:spcAft>
                        <a:buFont typeface="+mj-lt"/>
                        <a:buNone/>
                      </a:pPr>
                      <a:r>
                        <a:rPr lang="en-US" sz="1100" dirty="0" smtClean="0">
                          <a:solidFill>
                            <a:schemeClr val="tx1"/>
                          </a:solidFill>
                          <a:effectLst/>
                          <a:latin typeface="Calibri"/>
                          <a:ea typeface="Calibri"/>
                          <a:cs typeface="Times New Roman"/>
                        </a:rPr>
                        <a:t>4.</a:t>
                      </a:r>
                      <a:endParaRPr lang="en-US" sz="1100" dirty="0">
                        <a:solidFill>
                          <a:schemeClr val="tx1"/>
                        </a:solidFill>
                        <a:effectLst/>
                        <a:latin typeface="Calibri"/>
                        <a:ea typeface="Calibri"/>
                        <a:cs typeface="Times New Roman"/>
                      </a:endParaRPr>
                    </a:p>
                  </a:txBody>
                  <a:tcPr marL="68580" marR="68580" marT="0" marB="0" anchor="ctr"/>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200" b="0" i="0" baseline="0" dirty="0" smtClean="0">
                          <a:solidFill>
                            <a:schemeClr val="tx1"/>
                          </a:solidFill>
                          <a:effectLst/>
                          <a:latin typeface="+mn-lt"/>
                          <a:ea typeface="Calibri"/>
                          <a:cs typeface="Times New Roman"/>
                        </a:rPr>
                        <a:t>To process the conversion and registration of the land transfer from Freehold to HGB into the name of the PMA.</a:t>
                      </a:r>
                    </a:p>
                    <a:p>
                      <a:pPr marL="0" marR="0">
                        <a:lnSpc>
                          <a:spcPct val="115000"/>
                        </a:lnSpc>
                        <a:spcBef>
                          <a:spcPts val="0"/>
                        </a:spcBef>
                        <a:spcAft>
                          <a:spcPts val="0"/>
                        </a:spcAft>
                      </a:pPr>
                      <a:endParaRPr lang="en-US" sz="1200" b="0" dirty="0">
                        <a:solidFill>
                          <a:schemeClr val="tx1"/>
                        </a:solidFill>
                        <a:effectLst/>
                        <a:latin typeface="Calibri"/>
                        <a:ea typeface="Calibri"/>
                        <a:cs typeface="Times New Roman"/>
                      </a:endParaRPr>
                    </a:p>
                  </a:txBody>
                  <a:tcPr marL="68580" marR="68580" marT="0" marB="0"/>
                </a:tc>
                <a:tc>
                  <a:txBody>
                    <a:bodyPr/>
                    <a:lstStyle/>
                    <a:p>
                      <a:pPr marL="0" marR="0">
                        <a:lnSpc>
                          <a:spcPct val="115000"/>
                        </a:lnSpc>
                        <a:spcBef>
                          <a:spcPts val="0"/>
                        </a:spcBef>
                        <a:spcAft>
                          <a:spcPts val="0"/>
                        </a:spcAft>
                      </a:pPr>
                      <a:r>
                        <a:rPr lang="en-SG" sz="1200" b="0" dirty="0">
                          <a:solidFill>
                            <a:schemeClr val="tx1"/>
                          </a:solidFill>
                          <a:effectLst/>
                        </a:rPr>
                        <a:t>Day</a:t>
                      </a:r>
                      <a:r>
                        <a:rPr lang="en-SG" sz="1200" b="0" dirty="0" smtClean="0">
                          <a:solidFill>
                            <a:schemeClr val="tx1"/>
                          </a:solidFill>
                          <a:effectLst/>
                        </a:rPr>
                        <a:t> 42</a:t>
                      </a:r>
                      <a:endParaRPr lang="en-US" sz="1200" b="0" dirty="0">
                        <a:solidFill>
                          <a:schemeClr val="tx1"/>
                        </a:solidFill>
                        <a:effectLst/>
                        <a:latin typeface="Calibri"/>
                        <a:ea typeface="Calibri"/>
                        <a:cs typeface="Times New Roman"/>
                      </a:endParaRPr>
                    </a:p>
                  </a:txBody>
                  <a:tcPr marL="68580" marR="68580" marT="0" marB="0"/>
                </a:tc>
              </a:tr>
            </a:tbl>
          </a:graphicData>
        </a:graphic>
      </p:graphicFrame>
      <p:cxnSp>
        <p:nvCxnSpPr>
          <p:cNvPr id="6" name="Straight Connector 5"/>
          <p:cNvCxnSpPr/>
          <p:nvPr/>
        </p:nvCxnSpPr>
        <p:spPr>
          <a:xfrm>
            <a:off x="647700" y="685800"/>
            <a:ext cx="7772400" cy="0"/>
          </a:xfrm>
          <a:prstGeom prst="line">
            <a:avLst/>
          </a:prstGeom>
          <a:ln>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647700" y="314325"/>
            <a:ext cx="1562287" cy="369332"/>
          </a:xfrm>
          <a:prstGeom prst="rect">
            <a:avLst/>
          </a:prstGeom>
        </p:spPr>
        <p:txBody>
          <a:bodyPr wrap="none">
            <a:spAutoFit/>
          </a:bodyPr>
          <a:lstStyle/>
          <a:p>
            <a:r>
              <a:rPr lang="en-SG" i="1" dirty="0" smtClean="0">
                <a:solidFill>
                  <a:schemeClr val="accent1"/>
                </a:solidFill>
              </a:rPr>
              <a:t>PMA Company</a:t>
            </a:r>
            <a:endParaRPr lang="en-US" dirty="0">
              <a:solidFill>
                <a:schemeClr val="accent1"/>
              </a:solidFill>
            </a:endParaRPr>
          </a:p>
        </p:txBody>
      </p:sp>
    </p:spTree>
    <p:extLst>
      <p:ext uri="{BB962C8B-B14F-4D97-AF65-F5344CB8AC3E}">
        <p14:creationId xmlns:p14="http://schemas.microsoft.com/office/powerpoint/2010/main" val="338152506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Picture 4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09089" y="56212"/>
            <a:ext cx="582511" cy="485426"/>
          </a:xfrm>
          <a:prstGeom prst="rect">
            <a:avLst/>
          </a:prstGeom>
        </p:spPr>
      </p:pic>
      <p:cxnSp>
        <p:nvCxnSpPr>
          <p:cNvPr id="29" name="Straight Connector 28"/>
          <p:cNvCxnSpPr/>
          <p:nvPr/>
        </p:nvCxnSpPr>
        <p:spPr>
          <a:xfrm>
            <a:off x="647700" y="685800"/>
            <a:ext cx="7772400" cy="0"/>
          </a:xfrm>
          <a:prstGeom prst="line">
            <a:avLst/>
          </a:prstGeom>
          <a:ln>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647700" y="314325"/>
            <a:ext cx="4376967" cy="369332"/>
          </a:xfrm>
          <a:prstGeom prst="rect">
            <a:avLst/>
          </a:prstGeom>
        </p:spPr>
        <p:txBody>
          <a:bodyPr wrap="none">
            <a:spAutoFit/>
          </a:bodyPr>
          <a:lstStyle/>
          <a:p>
            <a:r>
              <a:rPr lang="en-SG" i="1" dirty="0" smtClean="0">
                <a:solidFill>
                  <a:schemeClr val="accent1"/>
                </a:solidFill>
              </a:rPr>
              <a:t>Stage Two – Overview of Potential Structures</a:t>
            </a:r>
            <a:endParaRPr lang="en-US" dirty="0">
              <a:solidFill>
                <a:schemeClr val="accent1"/>
              </a:solidFill>
            </a:endParaRPr>
          </a:p>
        </p:txBody>
      </p:sp>
      <p:sp>
        <p:nvSpPr>
          <p:cNvPr id="6" name="Text Box 4"/>
          <p:cNvSpPr txBox="1">
            <a:spLocks noChangeArrowheads="1"/>
          </p:cNvSpPr>
          <p:nvPr>
            <p:custDataLst>
              <p:tags r:id="rId1"/>
            </p:custDataLst>
          </p:nvPr>
        </p:nvSpPr>
        <p:spPr bwMode="auto">
          <a:xfrm>
            <a:off x="685800" y="828675"/>
            <a:ext cx="7772400" cy="381000"/>
          </a:xfrm>
          <a:prstGeom prst="rect">
            <a:avLst/>
          </a:prstGeom>
          <a:noFill/>
          <a:ln w="9525">
            <a:noFill/>
            <a:miter lim="800000"/>
            <a:headEnd/>
            <a:tailEnd/>
          </a:ln>
          <a:effectLst/>
        </p:spPr>
        <p:txBody>
          <a:bodyPr lIns="0" tIns="0" rIns="100584" bIns="18288"/>
          <a:lstStyle/>
          <a:p>
            <a:r>
              <a:rPr lang="en-GB" sz="1400" i="1" dirty="0" smtClean="0">
                <a:solidFill>
                  <a:schemeClr val="accent1"/>
                </a:solidFill>
              </a:rPr>
              <a:t>Due to Indonesian law a foreigner/non-citizen is unable to own a freehold title of land in Indonesia, but can obtain certain control of the land and have certain entitlements relating to real estate</a:t>
            </a:r>
          </a:p>
        </p:txBody>
      </p:sp>
      <p:graphicFrame>
        <p:nvGraphicFramePr>
          <p:cNvPr id="10" name="Table 9"/>
          <p:cNvGraphicFramePr>
            <a:graphicFrameLocks noGrp="1"/>
          </p:cNvGraphicFramePr>
          <p:nvPr>
            <p:extLst>
              <p:ext uri="{D42A27DB-BD31-4B8C-83A1-F6EECF244321}">
                <p14:modId xmlns:p14="http://schemas.microsoft.com/office/powerpoint/2010/main" val="1753612995"/>
              </p:ext>
            </p:extLst>
          </p:nvPr>
        </p:nvGraphicFramePr>
        <p:xfrm>
          <a:off x="152400" y="1318183"/>
          <a:ext cx="8610600" cy="4989428"/>
        </p:xfrm>
        <a:graphic>
          <a:graphicData uri="http://schemas.openxmlformats.org/drawingml/2006/table">
            <a:tbl>
              <a:tblPr firstRow="1" firstCol="1" bandRow="1">
                <a:tableStyleId>{5C22544A-7EE6-4342-B048-85BDC9FD1C3A}</a:tableStyleId>
              </a:tblPr>
              <a:tblGrid>
                <a:gridCol w="835982"/>
                <a:gridCol w="4096304"/>
                <a:gridCol w="3678314"/>
              </a:tblGrid>
              <a:tr h="114466">
                <a:tc rowSpan="2">
                  <a:txBody>
                    <a:bodyPr/>
                    <a:lstStyle/>
                    <a:p>
                      <a:pPr>
                        <a:spcBef>
                          <a:spcPts val="300"/>
                        </a:spcBef>
                      </a:pPr>
                      <a:endParaRPr lang="en-US" sz="500" dirty="0"/>
                    </a:p>
                  </a:txBody>
                  <a:tcPr marL="18000" marR="18000" marT="18000" marB="18000"/>
                </a:tc>
                <a:tc gridSpan="2">
                  <a:txBody>
                    <a:bodyPr/>
                    <a:lstStyle/>
                    <a:p>
                      <a:pPr marL="0" indent="0" algn="ctr">
                        <a:spcBef>
                          <a:spcPts val="300"/>
                        </a:spcBef>
                      </a:pPr>
                      <a:r>
                        <a:rPr lang="en-US" sz="1050" dirty="0" smtClean="0"/>
                        <a:t>“Ownership”</a:t>
                      </a:r>
                      <a:r>
                        <a:rPr lang="en-US" sz="1050" baseline="0" dirty="0" smtClean="0"/>
                        <a:t> of Land</a:t>
                      </a:r>
                      <a:endParaRPr lang="en-US" sz="1050" b="1" dirty="0" smtClean="0">
                        <a:solidFill>
                          <a:schemeClr val="tx1"/>
                        </a:solidFill>
                      </a:endParaRPr>
                    </a:p>
                  </a:txBody>
                  <a:tcPr marL="18000" marR="18000" marT="18000" marB="18000" anchor="ctr"/>
                </a:tc>
                <a:tc hMerge="1">
                  <a:txBody>
                    <a:bodyPr/>
                    <a:lstStyle/>
                    <a:p>
                      <a:pPr marL="0" indent="0" algn="ctr">
                        <a:spcBef>
                          <a:spcPts val="300"/>
                        </a:spcBef>
                      </a:pPr>
                      <a:endParaRPr lang="en-US" sz="800" b="1" dirty="0" smtClean="0">
                        <a:solidFill>
                          <a:schemeClr val="tx1"/>
                        </a:solidFill>
                      </a:endParaRPr>
                    </a:p>
                  </a:txBody>
                  <a:tcPr marL="18000" marR="18000" marT="18000" marB="18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rgbClr val="C0E6F6"/>
                    </a:solidFill>
                  </a:tcPr>
                </a:tc>
              </a:tr>
              <a:tr h="114466">
                <a:tc vMerge="1">
                  <a:txBody>
                    <a:bodyPr/>
                    <a:lstStyle/>
                    <a:p>
                      <a:pPr>
                        <a:spcBef>
                          <a:spcPts val="300"/>
                        </a:spcBef>
                      </a:pPr>
                      <a:endParaRPr lang="en-US" sz="500" dirty="0"/>
                    </a:p>
                  </a:txBody>
                  <a:tcPr marL="18000" marR="18000" marT="18000" marB="18000"/>
                </a:tc>
                <a:tc>
                  <a:txBody>
                    <a:bodyPr/>
                    <a:lstStyle/>
                    <a:p>
                      <a:pPr marL="0" indent="0" algn="ctr">
                        <a:spcBef>
                          <a:spcPts val="300"/>
                        </a:spcBef>
                      </a:pPr>
                      <a:r>
                        <a:rPr lang="en-GB" sz="1000" dirty="0" smtClean="0"/>
                        <a:t>Partnership Agreement with an Indonesian Citizen</a:t>
                      </a:r>
                      <a:endParaRPr lang="en-US" sz="1000" b="1" strike="sngStrike" dirty="0" smtClean="0">
                        <a:solidFill>
                          <a:schemeClr val="tx1"/>
                        </a:solidFill>
                      </a:endParaRPr>
                    </a:p>
                  </a:txBody>
                  <a:tcPr marL="18000" marR="18000" marT="18000" marB="18000" anchor="ctr"/>
                </a:tc>
                <a:tc>
                  <a:txBody>
                    <a:bodyPr/>
                    <a:lstStyle/>
                    <a:p>
                      <a:pPr marL="0" indent="0" algn="ctr">
                        <a:spcBef>
                          <a:spcPts val="300"/>
                        </a:spcBef>
                      </a:pPr>
                      <a:r>
                        <a:rPr lang="en-US" sz="1000" dirty="0" smtClean="0"/>
                        <a:t>PMA (</a:t>
                      </a:r>
                      <a:r>
                        <a:rPr lang="en-US" sz="1000" dirty="0" err="1" smtClean="0"/>
                        <a:t>Penanaman</a:t>
                      </a:r>
                      <a:r>
                        <a:rPr lang="en-US" sz="1000" dirty="0" smtClean="0"/>
                        <a:t> Modal </a:t>
                      </a:r>
                      <a:r>
                        <a:rPr lang="en-US" sz="1000" dirty="0" err="1" smtClean="0"/>
                        <a:t>Asing</a:t>
                      </a:r>
                      <a:r>
                        <a:rPr lang="en-US" sz="1000" dirty="0" smtClean="0"/>
                        <a:t>)</a:t>
                      </a:r>
                      <a:endParaRPr lang="en-US" sz="1000" b="1" dirty="0" smtClean="0">
                        <a:solidFill>
                          <a:schemeClr val="tx1"/>
                        </a:solidFill>
                      </a:endParaRPr>
                    </a:p>
                  </a:txBody>
                  <a:tcPr marL="18000" marR="18000" marT="18000" marB="18000" anchor="ctr"/>
                </a:tc>
              </a:tr>
              <a:tr h="773228">
                <a:tc>
                  <a:txBody>
                    <a:bodyPr/>
                    <a:lstStyle/>
                    <a:p>
                      <a:pPr algn="ctr">
                        <a:spcBef>
                          <a:spcPts val="300"/>
                        </a:spcBef>
                      </a:pPr>
                      <a:r>
                        <a:rPr lang="en-US" sz="800" dirty="0" smtClean="0"/>
                        <a:t>Description</a:t>
                      </a:r>
                      <a:endParaRPr lang="en-US" sz="800" b="1" dirty="0">
                        <a:solidFill>
                          <a:srgbClr val="FFFFFF"/>
                        </a:solidFill>
                      </a:endParaRPr>
                    </a:p>
                  </a:txBody>
                  <a:tcPr marL="54000" marR="54000" marT="18000" marB="18000" anchor="ctr"/>
                </a:tc>
                <a:tc>
                  <a:txBody>
                    <a:bodyPr/>
                    <a:lstStyle/>
                    <a:p>
                      <a:pPr marL="114300" marR="0" indent="-114300" algn="l" defTabSz="914400" rtl="0" eaLnBrk="1" fontAlgn="auto" latinLnBrk="0" hangingPunct="1">
                        <a:lnSpc>
                          <a:spcPts val="1100"/>
                        </a:lnSpc>
                        <a:spcBef>
                          <a:spcPts val="200"/>
                        </a:spcBef>
                        <a:spcAft>
                          <a:spcPts val="200"/>
                        </a:spcAft>
                        <a:buClr>
                          <a:srgbClr val="519136"/>
                        </a:buClr>
                        <a:buSzPct val="95000"/>
                        <a:buFont typeface="Wingdings 2" pitchFamily="18" charset="2"/>
                        <a:buChar char="P"/>
                        <a:tabLst>
                          <a:tab pos="177800" algn="l"/>
                        </a:tabLst>
                        <a:defRPr/>
                      </a:pPr>
                      <a:r>
                        <a:rPr lang="en-GB" sz="800" kern="1200" baseline="0" dirty="0" smtClean="0"/>
                        <a:t>A foreigner may obtain or acquire control over certain property entitlements by entering into a set of agreements with an Indonesian citizen (local partner)</a:t>
                      </a:r>
                    </a:p>
                    <a:p>
                      <a:pPr marL="114300" marR="0" lvl="1" indent="-114300" algn="l" defTabSz="914400" rtl="0" eaLnBrk="1" fontAlgn="auto" latinLnBrk="0" hangingPunct="1">
                        <a:lnSpc>
                          <a:spcPts val="1100"/>
                        </a:lnSpc>
                        <a:spcBef>
                          <a:spcPts val="200"/>
                        </a:spcBef>
                        <a:spcAft>
                          <a:spcPts val="200"/>
                        </a:spcAft>
                        <a:buClr>
                          <a:srgbClr val="519136"/>
                        </a:buClr>
                        <a:buSzPct val="95000"/>
                        <a:buFont typeface="Wingdings 2" pitchFamily="18" charset="2"/>
                        <a:buChar char="P"/>
                        <a:tabLst>
                          <a:tab pos="177800" algn="l"/>
                        </a:tabLst>
                        <a:defRPr/>
                      </a:pPr>
                      <a:r>
                        <a:rPr lang="en-GB" sz="800" kern="1200" baseline="0" dirty="0" smtClean="0"/>
                        <a:t>Only Indonesian citizens are able to hold freehold title (</a:t>
                      </a:r>
                      <a:r>
                        <a:rPr lang="en-GB" sz="800" kern="1200" baseline="0" dirty="0" err="1" smtClean="0"/>
                        <a:t>Hak</a:t>
                      </a:r>
                      <a:r>
                        <a:rPr lang="en-GB" sz="800" kern="1200" baseline="0" dirty="0" smtClean="0"/>
                        <a:t> </a:t>
                      </a:r>
                      <a:r>
                        <a:rPr lang="en-GB" sz="800" kern="1200" baseline="0" dirty="0" err="1" smtClean="0"/>
                        <a:t>Milik</a:t>
                      </a:r>
                      <a:r>
                        <a:rPr lang="en-GB" sz="800" kern="1200" baseline="0" dirty="0" smtClean="0"/>
                        <a:t> </a:t>
                      </a:r>
                      <a:r>
                        <a:rPr lang="en-GB" sz="800" kern="1200" baseline="0" dirty="0" err="1" smtClean="0"/>
                        <a:t>Sertifikat</a:t>
                      </a:r>
                      <a:r>
                        <a:rPr lang="en-GB" sz="800" kern="1200" baseline="0" dirty="0" smtClean="0"/>
                        <a:t> or Right of Ownership Certificate)</a:t>
                      </a:r>
                    </a:p>
                    <a:p>
                      <a:pPr marL="114300" marR="0" indent="-114300" algn="l" defTabSz="914400" rtl="0" eaLnBrk="1" fontAlgn="auto" latinLnBrk="0" hangingPunct="1">
                        <a:lnSpc>
                          <a:spcPts val="1100"/>
                        </a:lnSpc>
                        <a:spcBef>
                          <a:spcPts val="200"/>
                        </a:spcBef>
                        <a:spcAft>
                          <a:spcPts val="200"/>
                        </a:spcAft>
                        <a:buClr>
                          <a:srgbClr val="519136"/>
                        </a:buClr>
                        <a:buSzPct val="95000"/>
                        <a:buFont typeface="Wingdings 2" pitchFamily="18" charset="2"/>
                        <a:buChar char="P"/>
                        <a:tabLst>
                          <a:tab pos="177800" algn="l"/>
                        </a:tabLst>
                        <a:defRPr/>
                      </a:pPr>
                      <a:r>
                        <a:rPr lang="en-GB" sz="800" kern="1200" baseline="0" dirty="0" smtClean="0"/>
                        <a:t>Some of the documents pertaining to the acquisition of the land related entitlements shall be drawn up by and signed  before a public notary /Land Deed Conveyance  Officer (PPAT) by both parties, and some of the documents are privately drawn up</a:t>
                      </a:r>
                      <a:endParaRPr lang="en-US" sz="800" kern="1200" baseline="0" dirty="0" smtClean="0">
                        <a:solidFill>
                          <a:schemeClr val="tx1"/>
                        </a:solidFill>
                        <a:latin typeface="+mn-lt"/>
                        <a:ea typeface="+mn-ea"/>
                        <a:cs typeface="+mn-cs"/>
                      </a:endParaRPr>
                    </a:p>
                  </a:txBody>
                  <a:tcPr marL="18000" marR="18000" marT="18000" marB="18000"/>
                </a:tc>
                <a:tc>
                  <a:txBody>
                    <a:bodyPr/>
                    <a:lstStyle/>
                    <a:p>
                      <a:pPr marL="114300" marR="0" indent="-114300" algn="l" defTabSz="914400" rtl="0" eaLnBrk="1" fontAlgn="auto" latinLnBrk="0" hangingPunct="1">
                        <a:lnSpc>
                          <a:spcPts val="1100"/>
                        </a:lnSpc>
                        <a:spcBef>
                          <a:spcPts val="200"/>
                        </a:spcBef>
                        <a:spcAft>
                          <a:spcPts val="200"/>
                        </a:spcAft>
                        <a:buClr>
                          <a:srgbClr val="519136"/>
                        </a:buClr>
                        <a:buSzPct val="95000"/>
                        <a:buFont typeface="Wingdings 2" pitchFamily="18" charset="2"/>
                        <a:buChar char="P"/>
                        <a:tabLst>
                          <a:tab pos="177800" algn="l"/>
                        </a:tabLst>
                        <a:defRPr/>
                      </a:pPr>
                      <a:r>
                        <a:rPr lang="en-GB" altLang="ko-KR" sz="800" kern="1200" baseline="0" dirty="0" smtClean="0"/>
                        <a:t>A PMA is a foreign investment company which, for certain business line, can be 100% foreign owned and controlled.</a:t>
                      </a:r>
                    </a:p>
                    <a:p>
                      <a:pPr marL="114300" marR="0" indent="-114300" algn="l" defTabSz="914400" rtl="0" eaLnBrk="1" fontAlgn="auto" latinLnBrk="0" hangingPunct="1">
                        <a:lnSpc>
                          <a:spcPts val="1100"/>
                        </a:lnSpc>
                        <a:spcBef>
                          <a:spcPts val="200"/>
                        </a:spcBef>
                        <a:spcAft>
                          <a:spcPts val="200"/>
                        </a:spcAft>
                        <a:buClr>
                          <a:srgbClr val="519136"/>
                        </a:buClr>
                        <a:buSzPct val="95000"/>
                        <a:buFont typeface="Wingdings 2" pitchFamily="18" charset="2"/>
                        <a:buChar char="P"/>
                        <a:tabLst>
                          <a:tab pos="177800" algn="l"/>
                        </a:tabLst>
                        <a:defRPr/>
                      </a:pPr>
                      <a:r>
                        <a:rPr lang="en-GB" altLang="ko-KR" sz="800" kern="1200" baseline="0" dirty="0" smtClean="0"/>
                        <a:t>A PMA company can be founded by a resident or non resident of Indonesia.</a:t>
                      </a:r>
                      <a:endParaRPr lang="en-GB" altLang="ko-KR" sz="800" kern="1200" baseline="0" dirty="0" smtClean="0">
                        <a:solidFill>
                          <a:schemeClr val="tx1"/>
                        </a:solidFill>
                        <a:latin typeface="+mn-lt"/>
                        <a:ea typeface="+mn-ea"/>
                        <a:cs typeface="+mn-cs"/>
                      </a:endParaRPr>
                    </a:p>
                  </a:txBody>
                  <a:tcPr marL="18000" marR="64008" marT="18000" marB="18000"/>
                </a:tc>
              </a:tr>
              <a:tr h="773228">
                <a:tc>
                  <a:txBody>
                    <a:bodyPr/>
                    <a:lstStyle/>
                    <a:p>
                      <a:pPr algn="ctr">
                        <a:spcBef>
                          <a:spcPts val="300"/>
                        </a:spcBef>
                      </a:pPr>
                      <a:r>
                        <a:rPr lang="en-US" sz="800" dirty="0" smtClean="0"/>
                        <a:t>Documents</a:t>
                      </a:r>
                      <a:endParaRPr lang="en-US" sz="800" b="1" dirty="0">
                        <a:solidFill>
                          <a:srgbClr val="FFFFFF"/>
                        </a:solidFill>
                      </a:endParaRPr>
                    </a:p>
                  </a:txBody>
                  <a:tcPr marL="54000" marR="54000" marT="18000" marB="18000" anchor="ctr"/>
                </a:tc>
                <a:tc>
                  <a:txBody>
                    <a:bodyPr/>
                    <a:lstStyle/>
                    <a:p>
                      <a:pPr marL="114300" marR="0" indent="-114300" algn="l" defTabSz="914400" rtl="0" eaLnBrk="1" fontAlgn="auto" latinLnBrk="0" hangingPunct="1">
                        <a:lnSpc>
                          <a:spcPts val="1100"/>
                        </a:lnSpc>
                        <a:spcBef>
                          <a:spcPts val="200"/>
                        </a:spcBef>
                        <a:spcAft>
                          <a:spcPts val="200"/>
                        </a:spcAft>
                        <a:buClr>
                          <a:srgbClr val="519136"/>
                        </a:buClr>
                        <a:buSzPct val="95000"/>
                        <a:buFont typeface="Wingdings 2" pitchFamily="18" charset="2"/>
                        <a:buChar char="P"/>
                        <a:tabLst>
                          <a:tab pos="177800" algn="l"/>
                        </a:tabLst>
                        <a:defRPr/>
                      </a:pPr>
                      <a:r>
                        <a:rPr lang="en-GB" sz="800" kern="1200" baseline="0" dirty="0" smtClean="0"/>
                        <a:t>Deed of Sale and Purchase Agreement (</a:t>
                      </a:r>
                      <a:r>
                        <a:rPr lang="en-GB" sz="800" kern="1200" baseline="0" dirty="0" err="1" smtClean="0"/>
                        <a:t>Akta</a:t>
                      </a:r>
                      <a:r>
                        <a:rPr lang="en-GB" sz="800" kern="1200" baseline="0" dirty="0" smtClean="0"/>
                        <a:t> </a:t>
                      </a:r>
                      <a:r>
                        <a:rPr lang="en-GB" sz="800" kern="1200" baseline="0" dirty="0" err="1" smtClean="0"/>
                        <a:t>Jual</a:t>
                      </a:r>
                      <a:r>
                        <a:rPr lang="en-GB" sz="800" kern="1200" baseline="0" dirty="0" smtClean="0"/>
                        <a:t> </a:t>
                      </a:r>
                      <a:r>
                        <a:rPr lang="en-GB" sz="800" kern="1200" baseline="0" dirty="0" err="1" smtClean="0"/>
                        <a:t>Beli</a:t>
                      </a:r>
                      <a:r>
                        <a:rPr lang="en-GB" sz="800" kern="1200" baseline="0" dirty="0" smtClean="0"/>
                        <a:t> or AJB)</a:t>
                      </a:r>
                    </a:p>
                    <a:p>
                      <a:pPr marL="114300" marR="0" indent="-114300" algn="l" defTabSz="914400" rtl="0" eaLnBrk="1" fontAlgn="auto" latinLnBrk="0" hangingPunct="1">
                        <a:lnSpc>
                          <a:spcPts val="1100"/>
                        </a:lnSpc>
                        <a:spcBef>
                          <a:spcPts val="200"/>
                        </a:spcBef>
                        <a:spcAft>
                          <a:spcPts val="200"/>
                        </a:spcAft>
                        <a:buClr>
                          <a:srgbClr val="519136"/>
                        </a:buClr>
                        <a:buSzPct val="95000"/>
                        <a:buFont typeface="Wingdings 2" pitchFamily="18" charset="2"/>
                        <a:buChar char="P"/>
                        <a:tabLst>
                          <a:tab pos="177800" algn="l"/>
                        </a:tabLst>
                        <a:defRPr/>
                      </a:pPr>
                      <a:r>
                        <a:rPr lang="en-GB" sz="800" kern="1200" baseline="0" dirty="0" smtClean="0"/>
                        <a:t>Deed of Granting of Security Rights (APHT)</a:t>
                      </a:r>
                    </a:p>
                    <a:p>
                      <a:pPr marL="114300" marR="0" indent="-114300" algn="l" defTabSz="914400" rtl="0" eaLnBrk="1" fontAlgn="auto" latinLnBrk="0" hangingPunct="1">
                        <a:lnSpc>
                          <a:spcPts val="1100"/>
                        </a:lnSpc>
                        <a:spcBef>
                          <a:spcPts val="200"/>
                        </a:spcBef>
                        <a:spcAft>
                          <a:spcPts val="200"/>
                        </a:spcAft>
                        <a:buClr>
                          <a:srgbClr val="519136"/>
                        </a:buClr>
                        <a:buSzPct val="95000"/>
                        <a:buFont typeface="Wingdings 2" pitchFamily="18" charset="2"/>
                        <a:buChar char="P"/>
                        <a:tabLst>
                          <a:tab pos="177800" algn="l"/>
                        </a:tabLst>
                        <a:defRPr/>
                      </a:pPr>
                      <a:r>
                        <a:rPr lang="en-GB" sz="800" kern="1200" baseline="0" dirty="0" smtClean="0"/>
                        <a:t>Deed of Power of Attorney (POA)</a:t>
                      </a:r>
                    </a:p>
                    <a:p>
                      <a:pPr marL="114300" marR="0" indent="-114300" algn="l" defTabSz="914400" rtl="0" eaLnBrk="1" fontAlgn="auto" latinLnBrk="0" hangingPunct="1">
                        <a:lnSpc>
                          <a:spcPts val="1100"/>
                        </a:lnSpc>
                        <a:spcBef>
                          <a:spcPts val="200"/>
                        </a:spcBef>
                        <a:spcAft>
                          <a:spcPts val="200"/>
                        </a:spcAft>
                        <a:buClr>
                          <a:srgbClr val="519136"/>
                        </a:buClr>
                        <a:buSzPct val="95000"/>
                        <a:buFont typeface="Wingdings 2" pitchFamily="18" charset="2"/>
                        <a:buChar char="P"/>
                        <a:tabLst>
                          <a:tab pos="177800" algn="l"/>
                        </a:tabLst>
                        <a:defRPr/>
                      </a:pPr>
                      <a:r>
                        <a:rPr lang="en-GB" sz="800" kern="1200" baseline="0" dirty="0" smtClean="0"/>
                        <a:t>Deed of Acknowledgement of Indebtedness</a:t>
                      </a:r>
                    </a:p>
                    <a:p>
                      <a:pPr marL="114300" marR="0" indent="-114300" algn="l" defTabSz="914400" rtl="0" eaLnBrk="1" fontAlgn="auto" latinLnBrk="0" hangingPunct="1">
                        <a:lnSpc>
                          <a:spcPts val="1100"/>
                        </a:lnSpc>
                        <a:spcBef>
                          <a:spcPts val="200"/>
                        </a:spcBef>
                        <a:spcAft>
                          <a:spcPts val="200"/>
                        </a:spcAft>
                        <a:buClr>
                          <a:srgbClr val="519136"/>
                        </a:buClr>
                        <a:buSzPct val="95000"/>
                        <a:buFont typeface="Wingdings 2" pitchFamily="18" charset="2"/>
                        <a:buChar char="P"/>
                        <a:tabLst>
                          <a:tab pos="177800" algn="l"/>
                        </a:tabLst>
                        <a:defRPr/>
                      </a:pPr>
                      <a:r>
                        <a:rPr lang="en-GB" sz="800" kern="1200" baseline="0" dirty="0" smtClean="0"/>
                        <a:t>Binding Sale and Purchase Agreement</a:t>
                      </a:r>
                    </a:p>
                    <a:p>
                      <a:pPr marL="114300" marR="0" indent="-114300" algn="l" defTabSz="914400" rtl="0" eaLnBrk="1" fontAlgn="auto" latinLnBrk="0" hangingPunct="1">
                        <a:lnSpc>
                          <a:spcPts val="1100"/>
                        </a:lnSpc>
                        <a:spcBef>
                          <a:spcPts val="200"/>
                        </a:spcBef>
                        <a:spcAft>
                          <a:spcPts val="200"/>
                        </a:spcAft>
                        <a:buClr>
                          <a:srgbClr val="519136"/>
                        </a:buClr>
                        <a:buSzPct val="95000"/>
                        <a:buFont typeface="Wingdings 2" pitchFamily="18" charset="2"/>
                        <a:buChar char="P"/>
                        <a:tabLst>
                          <a:tab pos="177800" algn="l"/>
                        </a:tabLst>
                        <a:defRPr/>
                      </a:pPr>
                      <a:r>
                        <a:rPr lang="en-GB" sz="800" kern="1200" baseline="0" dirty="0" smtClean="0"/>
                        <a:t>Loan Agreement given by the local partner and secured by the property</a:t>
                      </a:r>
                    </a:p>
                    <a:p>
                      <a:pPr marL="114300" marR="0" indent="-114300" algn="l" defTabSz="914400" rtl="0" eaLnBrk="1" fontAlgn="auto" latinLnBrk="0" hangingPunct="1">
                        <a:lnSpc>
                          <a:spcPts val="1100"/>
                        </a:lnSpc>
                        <a:spcBef>
                          <a:spcPts val="200"/>
                        </a:spcBef>
                        <a:spcAft>
                          <a:spcPts val="200"/>
                        </a:spcAft>
                        <a:buClr>
                          <a:srgbClr val="519136"/>
                        </a:buClr>
                        <a:buSzPct val="95000"/>
                        <a:buFont typeface="Wingdings 2" pitchFamily="18" charset="2"/>
                        <a:buChar char="P"/>
                        <a:tabLst>
                          <a:tab pos="177800" algn="l"/>
                        </a:tabLst>
                        <a:defRPr/>
                      </a:pPr>
                      <a:r>
                        <a:rPr lang="en-GB" sz="800" kern="1200" baseline="0" dirty="0" smtClean="0"/>
                        <a:t>Partnership Agreement</a:t>
                      </a:r>
                      <a:endParaRPr lang="en-GB" sz="800" kern="1200" baseline="0" dirty="0" smtClean="0">
                        <a:solidFill>
                          <a:schemeClr val="tx1"/>
                        </a:solidFill>
                        <a:latin typeface="+mn-lt"/>
                        <a:ea typeface="+mn-ea"/>
                        <a:cs typeface="+mn-cs"/>
                      </a:endParaRPr>
                    </a:p>
                  </a:txBody>
                  <a:tcPr marL="18000" marR="18000" marT="18000" marB="18000"/>
                </a:tc>
                <a:tc>
                  <a:txBody>
                    <a:bodyPr/>
                    <a:lstStyle/>
                    <a:p>
                      <a:pPr marL="114300" marR="0" indent="-114300" algn="l" defTabSz="914400" rtl="0" eaLnBrk="1" fontAlgn="auto" latinLnBrk="0" hangingPunct="1">
                        <a:lnSpc>
                          <a:spcPts val="1100"/>
                        </a:lnSpc>
                        <a:spcBef>
                          <a:spcPts val="200"/>
                        </a:spcBef>
                        <a:spcAft>
                          <a:spcPts val="200"/>
                        </a:spcAft>
                        <a:buClr>
                          <a:srgbClr val="519136"/>
                        </a:buClr>
                        <a:buSzPct val="95000"/>
                        <a:buFont typeface="Wingdings 2" pitchFamily="18" charset="2"/>
                        <a:buChar char="P"/>
                        <a:tabLst>
                          <a:tab pos="177800" algn="l"/>
                        </a:tabLst>
                        <a:defRPr/>
                      </a:pPr>
                      <a:r>
                        <a:rPr lang="en-GB" altLang="ko-KR" sz="800" kern="1200" baseline="0" dirty="0" smtClean="0"/>
                        <a:t>Upon establishment, the PMA can </a:t>
                      </a:r>
                      <a:r>
                        <a:rPr lang="en-GB" altLang="ko-KR" sz="800" kern="1200" baseline="0" dirty="0" smtClean="0"/>
                        <a:t>then can lease </a:t>
                      </a:r>
                      <a:r>
                        <a:rPr lang="en-GB" altLang="ko-KR" sz="800" kern="1200" baseline="0" dirty="0" smtClean="0"/>
                        <a:t>land </a:t>
                      </a:r>
                      <a:r>
                        <a:rPr lang="en-GB" altLang="ko-KR" sz="800" kern="1200" baseline="0" dirty="0" smtClean="0"/>
                        <a:t>under </a:t>
                      </a:r>
                      <a:r>
                        <a:rPr lang="en-GB" altLang="ko-KR" sz="800" kern="1200" baseline="0" dirty="0" smtClean="0"/>
                        <a:t>the Right to Build land title (</a:t>
                      </a:r>
                      <a:r>
                        <a:rPr lang="en-GB" altLang="ko-KR" sz="800" kern="1200" baseline="0" dirty="0" err="1" smtClean="0"/>
                        <a:t>Hak</a:t>
                      </a:r>
                      <a:r>
                        <a:rPr lang="en-GB" altLang="ko-KR" sz="800" kern="1200" baseline="0" dirty="0" smtClean="0"/>
                        <a:t> </a:t>
                      </a:r>
                      <a:r>
                        <a:rPr lang="en-GB" altLang="ko-KR" sz="800" kern="1200" baseline="0" dirty="0" err="1" smtClean="0"/>
                        <a:t>Guna</a:t>
                      </a:r>
                      <a:r>
                        <a:rPr lang="en-GB" altLang="ko-KR" sz="800" kern="1200" baseline="0" dirty="0" smtClean="0"/>
                        <a:t> </a:t>
                      </a:r>
                      <a:r>
                        <a:rPr lang="en-GB" altLang="ko-KR" sz="800" kern="1200" baseline="0" dirty="0" err="1" smtClean="0"/>
                        <a:t>Bangunan</a:t>
                      </a:r>
                      <a:r>
                        <a:rPr lang="en-GB" altLang="ko-KR" sz="800" kern="1200" baseline="0" dirty="0" smtClean="0"/>
                        <a:t> or HGB) under the name of the PMA.</a:t>
                      </a:r>
                    </a:p>
                    <a:p>
                      <a:pPr marL="114300" marR="0" indent="-114300" algn="l" defTabSz="914400" rtl="0" eaLnBrk="1" fontAlgn="auto" latinLnBrk="0" hangingPunct="1">
                        <a:lnSpc>
                          <a:spcPts val="1100"/>
                        </a:lnSpc>
                        <a:spcBef>
                          <a:spcPts val="200"/>
                        </a:spcBef>
                        <a:spcAft>
                          <a:spcPts val="200"/>
                        </a:spcAft>
                        <a:buClr>
                          <a:srgbClr val="519136"/>
                        </a:buClr>
                        <a:buSzPct val="95000"/>
                        <a:buFont typeface="Wingdings 2" pitchFamily="18" charset="2"/>
                        <a:buChar char="P"/>
                        <a:tabLst>
                          <a:tab pos="177800" algn="l"/>
                        </a:tabLst>
                        <a:defRPr/>
                      </a:pPr>
                      <a:endParaRPr lang="en-GB" altLang="ko-KR" sz="800" kern="1200" baseline="0" dirty="0" smtClean="0"/>
                    </a:p>
                    <a:p>
                      <a:pPr marL="114300" marR="0" indent="-114300" algn="l" defTabSz="914400" rtl="0" eaLnBrk="1" fontAlgn="auto" latinLnBrk="0" hangingPunct="1">
                        <a:lnSpc>
                          <a:spcPct val="100000"/>
                        </a:lnSpc>
                        <a:spcBef>
                          <a:spcPts val="0"/>
                        </a:spcBef>
                        <a:spcAft>
                          <a:spcPts val="200"/>
                        </a:spcAft>
                        <a:buClr>
                          <a:schemeClr val="tx2"/>
                        </a:buClr>
                        <a:buSzPct val="95000"/>
                        <a:buFont typeface="Wingdings 2"/>
                        <a:buNone/>
                        <a:tabLst/>
                        <a:defRPr/>
                      </a:pPr>
                      <a:endParaRPr lang="en-GB" altLang="ko-KR" sz="800" kern="1200" dirty="0" smtClean="0">
                        <a:solidFill>
                          <a:srgbClr val="000000"/>
                        </a:solidFill>
                        <a:latin typeface="+mn-lt"/>
                        <a:ea typeface="+mn-ea"/>
                        <a:cs typeface="+mn-cs"/>
                      </a:endParaRPr>
                    </a:p>
                  </a:txBody>
                  <a:tcPr marL="18000" marR="64008" marT="18000" marB="18000"/>
                </a:tc>
              </a:tr>
              <a:tr h="773228">
                <a:tc>
                  <a:txBody>
                    <a:bodyPr/>
                    <a:lstStyle/>
                    <a:p>
                      <a:pPr algn="ctr">
                        <a:spcBef>
                          <a:spcPts val="300"/>
                        </a:spcBef>
                      </a:pPr>
                      <a:r>
                        <a:rPr lang="en-US" sz="800" dirty="0" smtClean="0"/>
                        <a:t>Considerations</a:t>
                      </a:r>
                      <a:endParaRPr lang="en-US" sz="800" b="1" dirty="0">
                        <a:solidFill>
                          <a:srgbClr val="FFFFFF"/>
                        </a:solidFill>
                      </a:endParaRPr>
                    </a:p>
                  </a:txBody>
                  <a:tcPr marL="54000" marR="54000" marT="18000" marB="18000" anchor="ctr"/>
                </a:tc>
                <a:tc>
                  <a:txBody>
                    <a:bodyPr/>
                    <a:lstStyle/>
                    <a:p>
                      <a:pPr marL="114300" marR="0" indent="-114300" algn="l" defTabSz="914400" rtl="0" eaLnBrk="1" fontAlgn="auto" latinLnBrk="0" hangingPunct="1">
                        <a:lnSpc>
                          <a:spcPts val="1100"/>
                        </a:lnSpc>
                        <a:spcBef>
                          <a:spcPts val="200"/>
                        </a:spcBef>
                        <a:spcAft>
                          <a:spcPts val="200"/>
                        </a:spcAft>
                        <a:buClr>
                          <a:srgbClr val="519136"/>
                        </a:buClr>
                        <a:buSzPct val="95000"/>
                        <a:buFont typeface="Wingdings 2" pitchFamily="18" charset="2"/>
                        <a:buChar char="P"/>
                        <a:tabLst>
                          <a:tab pos="177800" algn="l"/>
                        </a:tabLst>
                        <a:defRPr/>
                      </a:pPr>
                      <a:r>
                        <a:rPr lang="en-GB" sz="800" kern="1200" baseline="0" dirty="0" smtClean="0"/>
                        <a:t>Strongest title that may be obtained within Indonesian land rights</a:t>
                      </a:r>
                    </a:p>
                    <a:p>
                      <a:pPr marL="114300" marR="0" indent="-114300" algn="l" defTabSz="914400" rtl="0" eaLnBrk="1" fontAlgn="auto" latinLnBrk="0" hangingPunct="1">
                        <a:lnSpc>
                          <a:spcPts val="1100"/>
                        </a:lnSpc>
                        <a:spcBef>
                          <a:spcPts val="200"/>
                        </a:spcBef>
                        <a:spcAft>
                          <a:spcPts val="200"/>
                        </a:spcAft>
                        <a:buClr>
                          <a:srgbClr val="519136"/>
                        </a:buClr>
                        <a:buSzPct val="95000"/>
                        <a:buFont typeface="Wingdings 2" pitchFamily="18" charset="2"/>
                        <a:buChar char="P"/>
                        <a:tabLst>
                          <a:tab pos="177800" algn="l"/>
                        </a:tabLst>
                        <a:defRPr/>
                      </a:pPr>
                      <a:r>
                        <a:rPr lang="en-GB" sz="800" kern="1200" baseline="0" dirty="0" smtClean="0"/>
                        <a:t>This agreement is structured so that the Indonesian party cannot sell/lease/build on the land without the consent of the foreign party</a:t>
                      </a:r>
                    </a:p>
                    <a:p>
                      <a:pPr marL="114300" marR="0" indent="-114300" algn="l" defTabSz="914400" rtl="0" eaLnBrk="1" fontAlgn="auto" latinLnBrk="0" hangingPunct="1">
                        <a:lnSpc>
                          <a:spcPts val="1100"/>
                        </a:lnSpc>
                        <a:spcBef>
                          <a:spcPts val="200"/>
                        </a:spcBef>
                        <a:spcAft>
                          <a:spcPts val="200"/>
                        </a:spcAft>
                        <a:buClr>
                          <a:srgbClr val="519136"/>
                        </a:buClr>
                        <a:buSzPct val="95000"/>
                        <a:buFont typeface="Wingdings 2" pitchFamily="18" charset="2"/>
                        <a:buChar char="P"/>
                        <a:tabLst>
                          <a:tab pos="177800" algn="l"/>
                        </a:tabLst>
                        <a:defRPr/>
                      </a:pPr>
                      <a:r>
                        <a:rPr lang="en-GB" sz="800" kern="1200" baseline="0" dirty="0" smtClean="0"/>
                        <a:t>This title must be transferred from the original landowner to the Indonesian partner’s name</a:t>
                      </a:r>
                    </a:p>
                    <a:p>
                      <a:pPr marL="114300" marR="0" indent="-114300" algn="l" defTabSz="914400" rtl="0" eaLnBrk="1" fontAlgn="auto" latinLnBrk="0" hangingPunct="1">
                        <a:lnSpc>
                          <a:spcPts val="1100"/>
                        </a:lnSpc>
                        <a:spcBef>
                          <a:spcPts val="200"/>
                        </a:spcBef>
                        <a:spcAft>
                          <a:spcPts val="200"/>
                        </a:spcAft>
                        <a:buClr>
                          <a:srgbClr val="519136"/>
                        </a:buClr>
                        <a:buSzPct val="95000"/>
                        <a:buFont typeface="Wingdings 2" pitchFamily="18" charset="2"/>
                        <a:buChar char="P"/>
                        <a:tabLst>
                          <a:tab pos="177800" algn="l"/>
                        </a:tabLst>
                        <a:defRPr/>
                      </a:pPr>
                      <a:r>
                        <a:rPr lang="en-GB" sz="800" kern="1200" baseline="0" dirty="0" smtClean="0"/>
                        <a:t>As </a:t>
                      </a:r>
                      <a:r>
                        <a:rPr lang="en-GB" sz="800" kern="1200" baseline="0" dirty="0" smtClean="0"/>
                        <a:t>foreigner </a:t>
                      </a:r>
                      <a:r>
                        <a:rPr lang="en-GB" sz="800" kern="1200" baseline="0" dirty="0" smtClean="0"/>
                        <a:t> </a:t>
                      </a:r>
                      <a:r>
                        <a:rPr lang="en-GB" sz="800" kern="1200" baseline="0" dirty="0" smtClean="0"/>
                        <a:t>technically cannot hold freehold title, technically any arrangement that allows a foreigner to have a direct ‘possession’ over land can be deemed as circumvention of the land. So this structure is challengeable, especially by the local partner. Therefore, choosing a trusted and reliable local partner is crucial, as well as to maintain a good relationship with such local partner]  </a:t>
                      </a:r>
                    </a:p>
                    <a:p>
                      <a:pPr marL="114300" marR="0" indent="-114300" algn="l" defTabSz="914400" rtl="0" eaLnBrk="1" fontAlgn="auto" latinLnBrk="0" hangingPunct="1">
                        <a:lnSpc>
                          <a:spcPts val="1100"/>
                        </a:lnSpc>
                        <a:spcBef>
                          <a:spcPts val="200"/>
                        </a:spcBef>
                        <a:spcAft>
                          <a:spcPts val="200"/>
                        </a:spcAft>
                        <a:buClr>
                          <a:srgbClr val="519136"/>
                        </a:buClr>
                        <a:buSzPct val="95000"/>
                        <a:buFont typeface="Wingdings 2" pitchFamily="18" charset="2"/>
                        <a:buChar char="P"/>
                        <a:tabLst>
                          <a:tab pos="177800" algn="l"/>
                        </a:tabLst>
                        <a:defRPr/>
                      </a:pPr>
                      <a:r>
                        <a:rPr lang="en-GB" sz="800" kern="1200" baseline="0" dirty="0" smtClean="0"/>
                        <a:t>As additional security, possession of the original certificate (in the name of the buyer’s local partner local partner) is held by the foreigner as it and other documents must be first submitted to the BPN by the local partner local partner  in order to sell or transfer ownership of the property</a:t>
                      </a:r>
                      <a:endParaRPr lang="en-US" sz="800" kern="1200" baseline="0" dirty="0" smtClean="0">
                        <a:solidFill>
                          <a:schemeClr val="tx1"/>
                        </a:solidFill>
                        <a:latin typeface="+mn-lt"/>
                        <a:ea typeface="+mn-ea"/>
                        <a:cs typeface="+mn-cs"/>
                      </a:endParaRPr>
                    </a:p>
                  </a:txBody>
                  <a:tcPr marL="18000" marR="18000" marT="18000" marB="18000"/>
                </a:tc>
                <a:tc>
                  <a:txBody>
                    <a:bodyPr/>
                    <a:lstStyle/>
                    <a:p>
                      <a:pPr marL="114300" marR="0" indent="-114300" algn="l" defTabSz="914400" rtl="0" eaLnBrk="1" fontAlgn="auto" latinLnBrk="0" hangingPunct="1">
                        <a:lnSpc>
                          <a:spcPts val="1100"/>
                        </a:lnSpc>
                        <a:spcBef>
                          <a:spcPts val="200"/>
                        </a:spcBef>
                        <a:spcAft>
                          <a:spcPts val="200"/>
                        </a:spcAft>
                        <a:buClr>
                          <a:srgbClr val="519136"/>
                        </a:buClr>
                        <a:buSzPct val="95000"/>
                        <a:buFont typeface="Wingdings 2" pitchFamily="18" charset="2"/>
                        <a:buChar char="P"/>
                        <a:tabLst>
                          <a:tab pos="177800" algn="l"/>
                        </a:tabLst>
                        <a:defRPr/>
                      </a:pPr>
                      <a:r>
                        <a:rPr lang="en-GB" sz="800" kern="1200" baseline="0" dirty="0" smtClean="0"/>
                        <a:t>100% foreign owned and controlled</a:t>
                      </a:r>
                    </a:p>
                    <a:p>
                      <a:pPr marL="114300" marR="0" indent="-114300" algn="l" defTabSz="914400" rtl="0" eaLnBrk="1" fontAlgn="auto" latinLnBrk="0" hangingPunct="1">
                        <a:lnSpc>
                          <a:spcPts val="1100"/>
                        </a:lnSpc>
                        <a:spcBef>
                          <a:spcPts val="200"/>
                        </a:spcBef>
                        <a:spcAft>
                          <a:spcPts val="200"/>
                        </a:spcAft>
                        <a:buClr>
                          <a:srgbClr val="519136"/>
                        </a:buClr>
                        <a:buSzPct val="95000"/>
                        <a:buFont typeface="Wingdings 2" pitchFamily="18" charset="2"/>
                        <a:buChar char="P"/>
                        <a:tabLst>
                          <a:tab pos="177800" algn="l"/>
                        </a:tabLst>
                        <a:defRPr/>
                      </a:pPr>
                      <a:r>
                        <a:rPr lang="en-GB" sz="800" kern="1200" baseline="0" dirty="0" smtClean="0"/>
                        <a:t>The HGB allows the foreign company to then build on/develop the property</a:t>
                      </a:r>
                    </a:p>
                    <a:p>
                      <a:pPr marL="114300" marR="0" indent="-114300" algn="l" defTabSz="914400" rtl="0" eaLnBrk="1" fontAlgn="auto" latinLnBrk="0" hangingPunct="1">
                        <a:lnSpc>
                          <a:spcPts val="1100"/>
                        </a:lnSpc>
                        <a:spcBef>
                          <a:spcPts val="200"/>
                        </a:spcBef>
                        <a:spcAft>
                          <a:spcPts val="200"/>
                        </a:spcAft>
                        <a:buClr>
                          <a:srgbClr val="519136"/>
                        </a:buClr>
                        <a:buSzPct val="95000"/>
                        <a:buFont typeface="Wingdings 2" pitchFamily="18" charset="2"/>
                        <a:buChar char="P"/>
                        <a:tabLst>
                          <a:tab pos="177800" algn="l"/>
                        </a:tabLst>
                        <a:defRPr/>
                      </a:pPr>
                      <a:r>
                        <a:rPr lang="en-GB" sz="800" kern="1200" baseline="0" dirty="0" smtClean="0"/>
                        <a:t>Technically</a:t>
                      </a:r>
                      <a:r>
                        <a:rPr lang="en-GB" sz="800" kern="1200" baseline="0" dirty="0" smtClean="0"/>
                        <a:t>, a PMA can own a vacant land under HGB, but such land shall be developed within certain period of time (depends on the location permit. Otherwise, the land will be deemed as abandoned land and the state may take over]. </a:t>
                      </a:r>
                    </a:p>
                    <a:p>
                      <a:pPr marL="114300" marR="0" indent="-114300" algn="l" defTabSz="914400" rtl="0" eaLnBrk="1" fontAlgn="auto" latinLnBrk="0" hangingPunct="1">
                        <a:lnSpc>
                          <a:spcPts val="1100"/>
                        </a:lnSpc>
                        <a:spcBef>
                          <a:spcPts val="200"/>
                        </a:spcBef>
                        <a:spcAft>
                          <a:spcPts val="200"/>
                        </a:spcAft>
                        <a:buClr>
                          <a:srgbClr val="519136"/>
                        </a:buClr>
                        <a:buSzPct val="95000"/>
                        <a:buFont typeface="Wingdings 2" pitchFamily="18" charset="2"/>
                        <a:buChar char="P"/>
                        <a:tabLst>
                          <a:tab pos="177800" algn="l"/>
                        </a:tabLst>
                        <a:defRPr/>
                      </a:pPr>
                      <a:r>
                        <a:rPr lang="en-GB" sz="800" kern="1200" baseline="0" dirty="0" smtClean="0"/>
                        <a:t>There are numerous requirements that must be met in the creation of this company, and also on going reporting obligations during the life of the PMA to the authorities, such as the Capital Investment Coordinating Board and Tax Office, including tax payment, if any. Therefore, the PMA shall have its book keeping properly maintained, either by an in-house or external accountant.</a:t>
                      </a:r>
                    </a:p>
                    <a:p>
                      <a:pPr marL="114300" marR="0" indent="-114300" algn="l" defTabSz="914400" rtl="0" eaLnBrk="1" fontAlgn="auto" latinLnBrk="0" hangingPunct="1">
                        <a:lnSpc>
                          <a:spcPts val="1100"/>
                        </a:lnSpc>
                        <a:spcBef>
                          <a:spcPts val="200"/>
                        </a:spcBef>
                        <a:spcAft>
                          <a:spcPts val="200"/>
                        </a:spcAft>
                        <a:buClr>
                          <a:srgbClr val="519136"/>
                        </a:buClr>
                        <a:buSzPct val="95000"/>
                        <a:buFont typeface="Wingdings 2" pitchFamily="18" charset="2"/>
                        <a:buChar char="P"/>
                        <a:tabLst>
                          <a:tab pos="177800" algn="l"/>
                        </a:tabLst>
                        <a:defRPr/>
                      </a:pPr>
                      <a:r>
                        <a:rPr lang="en-GB" sz="800" kern="1200" baseline="0" dirty="0" smtClean="0"/>
                        <a:t>The HGB title is granted for 30 years and is renewable up to 20-30 more years upon request (renewal is granted upon the basis that the land of interest must have been developed/constructed on by the foreign owner)</a:t>
                      </a:r>
                      <a:endParaRPr lang="en-GB" sz="800" kern="1200" baseline="0" dirty="0" smtClean="0">
                        <a:solidFill>
                          <a:schemeClr val="tx1"/>
                        </a:solidFill>
                        <a:latin typeface="+mn-lt"/>
                        <a:ea typeface="+mn-ea"/>
                        <a:cs typeface="+mn-cs"/>
                      </a:endParaRPr>
                    </a:p>
                  </a:txBody>
                  <a:tcPr marL="18000" marR="64008" marT="18000" marB="18000"/>
                </a:tc>
              </a:tr>
            </a:tbl>
          </a:graphicData>
        </a:graphic>
      </p:graphicFrame>
      <p:cxnSp>
        <p:nvCxnSpPr>
          <p:cNvPr id="11" name="Straight Connector 10"/>
          <p:cNvCxnSpPr/>
          <p:nvPr/>
        </p:nvCxnSpPr>
        <p:spPr>
          <a:xfrm>
            <a:off x="647700" y="6705600"/>
            <a:ext cx="7772400" cy="0"/>
          </a:xfrm>
          <a:prstGeom prst="line">
            <a:avLst/>
          </a:prstGeom>
          <a:ln>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468088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Picture 4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09089" y="56212"/>
            <a:ext cx="582511" cy="485426"/>
          </a:xfrm>
          <a:prstGeom prst="rect">
            <a:avLst/>
          </a:prstGeom>
        </p:spPr>
      </p:pic>
      <p:cxnSp>
        <p:nvCxnSpPr>
          <p:cNvPr id="29" name="Straight Connector 28"/>
          <p:cNvCxnSpPr/>
          <p:nvPr/>
        </p:nvCxnSpPr>
        <p:spPr>
          <a:xfrm>
            <a:off x="647700" y="685800"/>
            <a:ext cx="7772400" cy="0"/>
          </a:xfrm>
          <a:prstGeom prst="line">
            <a:avLst/>
          </a:prstGeom>
          <a:ln>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647700" y="314325"/>
            <a:ext cx="4376967" cy="369332"/>
          </a:xfrm>
          <a:prstGeom prst="rect">
            <a:avLst/>
          </a:prstGeom>
        </p:spPr>
        <p:txBody>
          <a:bodyPr wrap="none">
            <a:spAutoFit/>
          </a:bodyPr>
          <a:lstStyle/>
          <a:p>
            <a:r>
              <a:rPr lang="en-SG" i="1" dirty="0" smtClean="0">
                <a:solidFill>
                  <a:schemeClr val="accent1"/>
                </a:solidFill>
              </a:rPr>
              <a:t>Stage Two – Overview of Potential Structures</a:t>
            </a:r>
            <a:endParaRPr lang="en-US" dirty="0">
              <a:solidFill>
                <a:schemeClr val="accent1"/>
              </a:solidFill>
            </a:endParaRPr>
          </a:p>
        </p:txBody>
      </p:sp>
      <p:graphicFrame>
        <p:nvGraphicFramePr>
          <p:cNvPr id="10" name="Table 9"/>
          <p:cNvGraphicFramePr>
            <a:graphicFrameLocks noGrp="1"/>
          </p:cNvGraphicFramePr>
          <p:nvPr>
            <p:extLst>
              <p:ext uri="{D42A27DB-BD31-4B8C-83A1-F6EECF244321}">
                <p14:modId xmlns:p14="http://schemas.microsoft.com/office/powerpoint/2010/main" val="1175457626"/>
              </p:ext>
            </p:extLst>
          </p:nvPr>
        </p:nvGraphicFramePr>
        <p:xfrm>
          <a:off x="356937" y="1524000"/>
          <a:ext cx="8153401" cy="3596300"/>
        </p:xfrm>
        <a:graphic>
          <a:graphicData uri="http://schemas.openxmlformats.org/drawingml/2006/table">
            <a:tbl>
              <a:tblPr>
                <a:tableStyleId>{5C22544A-7EE6-4342-B048-85BDC9FD1C3A}</a:tableStyleId>
              </a:tblPr>
              <a:tblGrid>
                <a:gridCol w="161967"/>
                <a:gridCol w="1183740"/>
                <a:gridCol w="3403847"/>
                <a:gridCol w="3403847"/>
              </a:tblGrid>
              <a:tr h="114466">
                <a:tc>
                  <a:txBody>
                    <a:bodyPr/>
                    <a:lstStyle/>
                    <a:p>
                      <a:pPr>
                        <a:spcBef>
                          <a:spcPts val="300"/>
                        </a:spcBef>
                      </a:pPr>
                      <a:endParaRPr lang="en-US" sz="900" dirty="0"/>
                    </a:p>
                  </a:txBody>
                  <a:tcPr marL="18000" marR="18000" marT="18000" marB="18000">
                    <a:lnR w="19050" cap="flat" cmpd="sng" algn="ctr">
                      <a:solidFill>
                        <a:schemeClr val="bg1"/>
                      </a:solidFill>
                      <a:prstDash val="solid"/>
                      <a:round/>
                      <a:headEnd type="none" w="med" len="med"/>
                      <a:tailEnd type="none" w="med" len="med"/>
                    </a:lnR>
                    <a:lnB w="19050" cap="flat" cmpd="sng" algn="ctr">
                      <a:solidFill>
                        <a:schemeClr val="bg1"/>
                      </a:solidFill>
                      <a:prstDash val="solid"/>
                      <a:round/>
                      <a:headEnd type="none" w="med" len="med"/>
                      <a:tailEnd type="none" w="med" len="med"/>
                    </a:lnB>
                    <a:noFill/>
                  </a:tcPr>
                </a:tc>
                <a:tc>
                  <a:txBody>
                    <a:bodyPr/>
                    <a:lstStyle/>
                    <a:p>
                      <a:pPr>
                        <a:spcBef>
                          <a:spcPts val="300"/>
                        </a:spcBef>
                      </a:pPr>
                      <a:endParaRPr lang="en-US" sz="900" dirty="0"/>
                    </a:p>
                  </a:txBody>
                  <a:tcPr marL="18000" marR="18000" marT="18000" marB="18000">
                    <a:lnL w="19050" cap="flat" cmpd="sng" algn="ctr">
                      <a:solidFill>
                        <a:schemeClr val="bg1"/>
                      </a:solidFill>
                      <a:prstDash val="solid"/>
                      <a:round/>
                      <a:headEnd type="none" w="med" len="med"/>
                      <a:tailEnd type="none" w="med" len="med"/>
                    </a:lnL>
                    <a:lnR w="19050" cap="flat" cmpd="sng" algn="ctr">
                      <a:noFill/>
                      <a:prstDash val="solid"/>
                      <a:round/>
                      <a:headEnd type="none" w="med" len="med"/>
                      <a:tailEnd type="none" w="med" len="med"/>
                    </a:lnR>
                    <a:lnB w="19050" cap="flat" cmpd="sng" algn="ctr">
                      <a:solidFill>
                        <a:schemeClr val="bg1"/>
                      </a:solidFill>
                      <a:prstDash val="solid"/>
                      <a:round/>
                      <a:headEnd type="none" w="med" len="med"/>
                      <a:tailEnd type="none" w="med" len="med"/>
                    </a:lnB>
                    <a:noFill/>
                  </a:tcPr>
                </a:tc>
                <a:tc gridSpan="2">
                  <a:txBody>
                    <a:bodyPr/>
                    <a:lstStyle/>
                    <a:p>
                      <a:pPr marL="0" indent="0" algn="ctr">
                        <a:spcBef>
                          <a:spcPts val="300"/>
                        </a:spcBef>
                      </a:pPr>
                      <a:r>
                        <a:rPr lang="en-US" sz="1600" b="1" dirty="0" smtClean="0">
                          <a:solidFill>
                            <a:schemeClr val="tx1"/>
                          </a:solidFill>
                        </a:rPr>
                        <a:t>Lease of land</a:t>
                      </a:r>
                    </a:p>
                  </a:txBody>
                  <a:tcPr marL="18000" marR="18000" marT="18000" marB="1800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chemeClr val="accent1"/>
                    </a:solidFill>
                  </a:tcPr>
                </a:tc>
                <a:tc hMerge="1">
                  <a:txBody>
                    <a:bodyPr/>
                    <a:lstStyle/>
                    <a:p>
                      <a:pPr marL="0" indent="0" algn="ctr">
                        <a:spcBef>
                          <a:spcPts val="300"/>
                        </a:spcBef>
                      </a:pPr>
                      <a:endParaRPr lang="en-US" sz="800" b="1" dirty="0" smtClean="0">
                        <a:solidFill>
                          <a:schemeClr val="tx1"/>
                        </a:solidFill>
                      </a:endParaRPr>
                    </a:p>
                  </a:txBody>
                  <a:tcPr marL="18000" marR="18000" marT="18000" marB="18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chemeClr val="accent1"/>
                    </a:solidFill>
                  </a:tcPr>
                </a:tc>
              </a:tr>
              <a:tr h="114466">
                <a:tc>
                  <a:txBody>
                    <a:bodyPr/>
                    <a:lstStyle/>
                    <a:p>
                      <a:pPr>
                        <a:spcBef>
                          <a:spcPts val="300"/>
                        </a:spcBef>
                      </a:pPr>
                      <a:endParaRPr lang="en-US" sz="900" dirty="0"/>
                    </a:p>
                  </a:txBody>
                  <a:tcPr marL="18000" marR="18000" marT="18000" marB="18000">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noFill/>
                  </a:tcPr>
                </a:tc>
                <a:tc>
                  <a:txBody>
                    <a:bodyPr/>
                    <a:lstStyle/>
                    <a:p>
                      <a:pPr>
                        <a:spcBef>
                          <a:spcPts val="300"/>
                        </a:spcBef>
                      </a:pPr>
                      <a:endParaRPr lang="en-US" sz="1100" dirty="0"/>
                    </a:p>
                  </a:txBody>
                  <a:tcPr marL="18000" marR="18000" marT="18000" marB="18000">
                    <a:lnL w="19050" cap="flat" cmpd="sng" algn="ctr">
                      <a:solidFill>
                        <a:schemeClr val="bg1"/>
                      </a:solidFill>
                      <a:prstDash val="solid"/>
                      <a:round/>
                      <a:headEnd type="none" w="med" len="med"/>
                      <a:tailEnd type="none" w="med" len="med"/>
                    </a:lnL>
                    <a:lnR w="19050" cap="flat" cmpd="sng" algn="ctr">
                      <a:no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noFill/>
                  </a:tcPr>
                </a:tc>
                <a:tc>
                  <a:txBody>
                    <a:bodyPr/>
                    <a:lstStyle/>
                    <a:p>
                      <a:pPr marL="0" indent="0" algn="ctr">
                        <a:spcBef>
                          <a:spcPts val="300"/>
                        </a:spcBef>
                      </a:pPr>
                      <a:r>
                        <a:rPr lang="en-GB" sz="1400" b="1" baseline="0" dirty="0" err="1" smtClean="0">
                          <a:solidFill>
                            <a:schemeClr val="tx1"/>
                          </a:solidFill>
                        </a:rPr>
                        <a:t>Hak</a:t>
                      </a:r>
                      <a:r>
                        <a:rPr lang="en-GB" sz="1400" b="1" baseline="0" dirty="0" smtClean="0">
                          <a:solidFill>
                            <a:schemeClr val="tx1"/>
                          </a:solidFill>
                        </a:rPr>
                        <a:t> </a:t>
                      </a:r>
                      <a:r>
                        <a:rPr lang="en-GB" sz="1400" b="1" baseline="0" dirty="0" err="1" smtClean="0">
                          <a:solidFill>
                            <a:schemeClr val="tx1"/>
                          </a:solidFill>
                        </a:rPr>
                        <a:t>Sewa</a:t>
                      </a:r>
                      <a:r>
                        <a:rPr lang="en-GB" sz="1400" b="1" baseline="0" dirty="0" smtClean="0">
                          <a:solidFill>
                            <a:schemeClr val="tx1"/>
                          </a:solidFill>
                        </a:rPr>
                        <a:t> (Right to Rent or Lease)</a:t>
                      </a:r>
                      <a:endParaRPr lang="en-US" sz="1400" b="1" dirty="0" smtClean="0">
                        <a:solidFill>
                          <a:schemeClr val="tx1"/>
                        </a:solidFill>
                      </a:endParaRPr>
                    </a:p>
                  </a:txBody>
                  <a:tcPr marL="18000" marR="18000" marT="18000" marB="18000" anchor="ctr">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E6F6"/>
                    </a:solidFill>
                  </a:tcPr>
                </a:tc>
                <a:tc>
                  <a:txBody>
                    <a:bodyPr/>
                    <a:lstStyle/>
                    <a:p>
                      <a:pPr marL="0" indent="0" algn="ctr">
                        <a:spcBef>
                          <a:spcPts val="300"/>
                        </a:spcBef>
                      </a:pPr>
                      <a:r>
                        <a:rPr lang="en-GB" sz="1400" b="1" dirty="0" err="1" smtClean="0">
                          <a:solidFill>
                            <a:schemeClr val="tx1"/>
                          </a:solidFill>
                        </a:rPr>
                        <a:t>Hak</a:t>
                      </a:r>
                      <a:r>
                        <a:rPr lang="en-GB" sz="1400" b="1" dirty="0" smtClean="0">
                          <a:solidFill>
                            <a:schemeClr val="tx1"/>
                          </a:solidFill>
                        </a:rPr>
                        <a:t> </a:t>
                      </a:r>
                      <a:r>
                        <a:rPr lang="en-GB" sz="1400" b="1" dirty="0" err="1" smtClean="0">
                          <a:solidFill>
                            <a:schemeClr val="tx1"/>
                          </a:solidFill>
                        </a:rPr>
                        <a:t>Pakai</a:t>
                      </a:r>
                      <a:r>
                        <a:rPr lang="en-GB" sz="1400" b="1" dirty="0" smtClean="0">
                          <a:solidFill>
                            <a:schemeClr val="tx1"/>
                          </a:solidFill>
                        </a:rPr>
                        <a:t> (Rights of Usage)</a:t>
                      </a:r>
                      <a:endParaRPr lang="en-US" sz="1400" b="1" dirty="0" smtClean="0">
                        <a:solidFill>
                          <a:schemeClr val="tx1"/>
                        </a:solidFill>
                      </a:endParaRPr>
                    </a:p>
                  </a:txBody>
                  <a:tcPr marL="18000" marR="18000" marT="18000" marB="18000" anchor="ctr">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solidFill>
                      <a:srgbClr val="C0E6F6"/>
                    </a:solidFill>
                  </a:tcPr>
                </a:tc>
              </a:tr>
              <a:tr h="773228">
                <a:tc gridSpan="2">
                  <a:txBody>
                    <a:bodyPr/>
                    <a:lstStyle/>
                    <a:p>
                      <a:pPr algn="ctr">
                        <a:spcBef>
                          <a:spcPts val="300"/>
                        </a:spcBef>
                      </a:pPr>
                      <a:r>
                        <a:rPr lang="en-US" sz="1400" b="1" dirty="0" smtClean="0">
                          <a:solidFill>
                            <a:srgbClr val="FFFFFF"/>
                          </a:solidFill>
                        </a:rPr>
                        <a:t>Description</a:t>
                      </a:r>
                      <a:endParaRPr lang="en-US" sz="1400" b="1" dirty="0">
                        <a:solidFill>
                          <a:srgbClr val="FFFFFF"/>
                        </a:solidFill>
                      </a:endParaRPr>
                    </a:p>
                  </a:txBody>
                  <a:tcPr marL="54000" marR="54000" marT="18000" marB="18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1"/>
                    </a:solidFill>
                  </a:tcPr>
                </a:tc>
                <a:tc hMerge="1">
                  <a:txBody>
                    <a:bodyPr/>
                    <a:lstStyle/>
                    <a:p>
                      <a:pPr>
                        <a:spcBef>
                          <a:spcPts val="300"/>
                        </a:spcBef>
                      </a:pPr>
                      <a:endParaRPr lang="en-US" sz="800" b="1" dirty="0"/>
                    </a:p>
                  </a:txBody>
                  <a:tcPr marL="54000" marR="54000" marT="18000" marB="18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19050" cap="flat" cmpd="sng" algn="ctr">
                      <a:solidFill>
                        <a:schemeClr val="bg1"/>
                      </a:solidFill>
                      <a:prstDash val="solid"/>
                      <a:round/>
                      <a:headEnd type="none" w="med" len="med"/>
                      <a:tailEnd type="none" w="med" len="med"/>
                    </a:lnT>
                    <a:lnB w="19050" cap="flat" cmpd="sng" algn="ctr">
                      <a:solidFill>
                        <a:schemeClr val="bg1"/>
                      </a:solidFill>
                      <a:prstDash val="solid"/>
                      <a:round/>
                      <a:headEnd type="none" w="med" len="med"/>
                      <a:tailEnd type="none" w="med" len="med"/>
                    </a:lnB>
                    <a:solidFill>
                      <a:srgbClr val="D9E6EC"/>
                    </a:solidFill>
                  </a:tcPr>
                </a:tc>
                <a:tc>
                  <a:txBody>
                    <a:bodyPr/>
                    <a:lstStyle/>
                    <a:p>
                      <a:pPr marL="114300" marR="0" indent="-114300" algn="l" defTabSz="914400" rtl="0" eaLnBrk="1" fontAlgn="auto" latinLnBrk="0" hangingPunct="1">
                        <a:lnSpc>
                          <a:spcPts val="1100"/>
                        </a:lnSpc>
                        <a:spcBef>
                          <a:spcPts val="200"/>
                        </a:spcBef>
                        <a:spcAft>
                          <a:spcPts val="200"/>
                        </a:spcAft>
                        <a:buClr>
                          <a:srgbClr val="519136"/>
                        </a:buClr>
                        <a:buSzPct val="95000"/>
                        <a:buFont typeface="Wingdings 2" pitchFamily="18" charset="2"/>
                        <a:buChar char="P"/>
                        <a:tabLst>
                          <a:tab pos="177800" algn="l"/>
                        </a:tabLst>
                        <a:defRPr/>
                      </a:pPr>
                      <a:r>
                        <a:rPr lang="en-GB" sz="1100" kern="1200" baseline="0" dirty="0" smtClean="0">
                          <a:solidFill>
                            <a:srgbClr val="000000"/>
                          </a:solidFill>
                          <a:latin typeface="+mn-lt"/>
                          <a:ea typeface="+mn-ea"/>
                          <a:cs typeface="+mn-cs"/>
                        </a:rPr>
                        <a:t>This is the title under which foreigners can rent or lease land from an Indonesian land owner for up to 30 years with an option to extend for an additional 20 years</a:t>
                      </a:r>
                    </a:p>
                  </a:txBody>
                  <a:tcPr marL="18000" marR="64008" marT="18000" marB="18000">
                    <a:lnL w="19050" cap="flat" cmpd="sng" algn="ctr">
                      <a:solidFill>
                        <a:schemeClr val="bg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marL="114300" marR="0" indent="-114300" algn="l" defTabSz="914400" rtl="0" eaLnBrk="1" fontAlgn="auto" latinLnBrk="0" hangingPunct="1">
                        <a:lnSpc>
                          <a:spcPts val="1100"/>
                        </a:lnSpc>
                        <a:spcBef>
                          <a:spcPts val="200"/>
                        </a:spcBef>
                        <a:spcAft>
                          <a:spcPts val="200"/>
                        </a:spcAft>
                        <a:buClr>
                          <a:srgbClr val="519136"/>
                        </a:buClr>
                        <a:buSzPct val="95000"/>
                        <a:buFont typeface="Wingdings 2" pitchFamily="18" charset="2"/>
                        <a:buChar char="P"/>
                        <a:tabLst>
                          <a:tab pos="177800" algn="l"/>
                        </a:tabLst>
                        <a:defRPr/>
                      </a:pPr>
                      <a:r>
                        <a:rPr lang="en-GB" sz="1100" kern="1200" baseline="0" dirty="0" err="1" smtClean="0">
                          <a:solidFill>
                            <a:srgbClr val="000000"/>
                          </a:solidFill>
                          <a:latin typeface="+mn-lt"/>
                          <a:ea typeface="+mn-ea"/>
                          <a:cs typeface="+mn-cs"/>
                        </a:rPr>
                        <a:t>Hak</a:t>
                      </a:r>
                      <a:r>
                        <a:rPr lang="en-GB" sz="1100" kern="1200" baseline="0" dirty="0" smtClean="0">
                          <a:solidFill>
                            <a:srgbClr val="000000"/>
                          </a:solidFill>
                          <a:latin typeface="+mn-lt"/>
                          <a:ea typeface="+mn-ea"/>
                          <a:cs typeface="+mn-cs"/>
                        </a:rPr>
                        <a:t> </a:t>
                      </a:r>
                      <a:r>
                        <a:rPr lang="en-GB" sz="1100" kern="1200" baseline="0" dirty="0" err="1" smtClean="0">
                          <a:solidFill>
                            <a:srgbClr val="000000"/>
                          </a:solidFill>
                          <a:latin typeface="+mn-lt"/>
                          <a:ea typeface="+mn-ea"/>
                          <a:cs typeface="+mn-cs"/>
                        </a:rPr>
                        <a:t>Pakai</a:t>
                      </a:r>
                      <a:r>
                        <a:rPr lang="en-GB" sz="1100" kern="1200" baseline="0" dirty="0" smtClean="0">
                          <a:solidFill>
                            <a:srgbClr val="000000"/>
                          </a:solidFill>
                          <a:latin typeface="+mn-lt"/>
                          <a:ea typeface="+mn-ea"/>
                          <a:cs typeface="+mn-cs"/>
                        </a:rPr>
                        <a:t> differs slightly from </a:t>
                      </a:r>
                      <a:r>
                        <a:rPr lang="en-GB" sz="1100" kern="1200" baseline="0" dirty="0" err="1" smtClean="0">
                          <a:solidFill>
                            <a:srgbClr val="000000"/>
                          </a:solidFill>
                          <a:latin typeface="+mn-lt"/>
                          <a:ea typeface="+mn-ea"/>
                          <a:cs typeface="+mn-cs"/>
                        </a:rPr>
                        <a:t>Hak</a:t>
                      </a:r>
                      <a:r>
                        <a:rPr lang="en-GB" sz="1100" kern="1200" baseline="0" dirty="0" smtClean="0">
                          <a:solidFill>
                            <a:srgbClr val="000000"/>
                          </a:solidFill>
                          <a:latin typeface="+mn-lt"/>
                          <a:ea typeface="+mn-ea"/>
                          <a:cs typeface="+mn-cs"/>
                        </a:rPr>
                        <a:t> </a:t>
                      </a:r>
                      <a:r>
                        <a:rPr lang="en-GB" sz="1100" kern="1200" baseline="0" dirty="0" err="1" smtClean="0">
                          <a:solidFill>
                            <a:srgbClr val="000000"/>
                          </a:solidFill>
                          <a:latin typeface="+mn-lt"/>
                          <a:ea typeface="+mn-ea"/>
                          <a:cs typeface="+mn-cs"/>
                        </a:rPr>
                        <a:t>Sewa</a:t>
                      </a:r>
                      <a:r>
                        <a:rPr lang="en-GB" sz="1100" kern="1200" baseline="0" dirty="0" smtClean="0">
                          <a:solidFill>
                            <a:srgbClr val="000000"/>
                          </a:solidFill>
                          <a:latin typeface="+mn-lt"/>
                          <a:ea typeface="+mn-ea"/>
                          <a:cs typeface="+mn-cs"/>
                        </a:rPr>
                        <a:t> in the manner that it is based on government land or </a:t>
                      </a:r>
                      <a:r>
                        <a:rPr lang="en-GB" sz="1100" kern="1200" baseline="0" dirty="0" err="1" smtClean="0">
                          <a:solidFill>
                            <a:srgbClr val="000000"/>
                          </a:solidFill>
                          <a:latin typeface="+mn-lt"/>
                          <a:ea typeface="+mn-ea"/>
                          <a:cs typeface="+mn-cs"/>
                        </a:rPr>
                        <a:t>Hak</a:t>
                      </a:r>
                      <a:r>
                        <a:rPr lang="en-GB" sz="1100" kern="1200" baseline="0" dirty="0" smtClean="0">
                          <a:solidFill>
                            <a:srgbClr val="000000"/>
                          </a:solidFill>
                          <a:latin typeface="+mn-lt"/>
                          <a:ea typeface="+mn-ea"/>
                          <a:cs typeface="+mn-cs"/>
                        </a:rPr>
                        <a:t> </a:t>
                      </a:r>
                      <a:r>
                        <a:rPr lang="en-GB" sz="1100" kern="1200" baseline="0" dirty="0" err="1" smtClean="0">
                          <a:solidFill>
                            <a:srgbClr val="000000"/>
                          </a:solidFill>
                          <a:latin typeface="+mn-lt"/>
                          <a:ea typeface="+mn-ea"/>
                          <a:cs typeface="+mn-cs"/>
                        </a:rPr>
                        <a:t>Milik</a:t>
                      </a:r>
                      <a:r>
                        <a:rPr lang="en-GB" sz="1100" kern="1200" baseline="0" dirty="0" smtClean="0">
                          <a:solidFill>
                            <a:srgbClr val="000000"/>
                          </a:solidFill>
                          <a:latin typeface="+mn-lt"/>
                          <a:ea typeface="+mn-ea"/>
                          <a:cs typeface="+mn-cs"/>
                        </a:rPr>
                        <a:t> land</a:t>
                      </a:r>
                    </a:p>
                    <a:p>
                      <a:pPr marL="114300" marR="0" indent="-114300" algn="l" defTabSz="914400" rtl="0" eaLnBrk="1" fontAlgn="auto" latinLnBrk="0" hangingPunct="1">
                        <a:lnSpc>
                          <a:spcPts val="1100"/>
                        </a:lnSpc>
                        <a:spcBef>
                          <a:spcPts val="200"/>
                        </a:spcBef>
                        <a:spcAft>
                          <a:spcPts val="200"/>
                        </a:spcAft>
                        <a:buClr>
                          <a:srgbClr val="519136"/>
                        </a:buClr>
                        <a:buSzPct val="95000"/>
                        <a:buFont typeface="Wingdings 2" pitchFamily="18" charset="2"/>
                        <a:buChar char="P"/>
                        <a:tabLst>
                          <a:tab pos="177800" algn="l"/>
                        </a:tabLst>
                        <a:defRPr/>
                      </a:pPr>
                      <a:r>
                        <a:rPr lang="en-GB" sz="1100" kern="1200" baseline="0" dirty="0" err="1" smtClean="0">
                          <a:solidFill>
                            <a:srgbClr val="000000"/>
                          </a:solidFill>
                          <a:latin typeface="+mn-lt"/>
                          <a:ea typeface="+mn-ea"/>
                          <a:cs typeface="+mn-cs"/>
                        </a:rPr>
                        <a:t>Hak</a:t>
                      </a:r>
                      <a:r>
                        <a:rPr lang="en-GB" sz="1100" kern="1200" baseline="0" dirty="0" smtClean="0">
                          <a:solidFill>
                            <a:srgbClr val="000000"/>
                          </a:solidFill>
                          <a:latin typeface="+mn-lt"/>
                          <a:ea typeface="+mn-ea"/>
                          <a:cs typeface="+mn-cs"/>
                        </a:rPr>
                        <a:t> </a:t>
                      </a:r>
                      <a:r>
                        <a:rPr lang="en-GB" sz="1100" kern="1200" baseline="0" dirty="0" err="1" smtClean="0">
                          <a:solidFill>
                            <a:srgbClr val="000000"/>
                          </a:solidFill>
                          <a:latin typeface="+mn-lt"/>
                          <a:ea typeface="+mn-ea"/>
                          <a:cs typeface="+mn-cs"/>
                        </a:rPr>
                        <a:t>Pakai</a:t>
                      </a:r>
                      <a:r>
                        <a:rPr lang="en-GB" sz="1100" kern="1200" baseline="0" dirty="0" smtClean="0">
                          <a:solidFill>
                            <a:srgbClr val="000000"/>
                          </a:solidFill>
                          <a:latin typeface="+mn-lt"/>
                          <a:ea typeface="+mn-ea"/>
                          <a:cs typeface="+mn-cs"/>
                        </a:rPr>
                        <a:t> is not obtained from a lease agreement</a:t>
                      </a:r>
                    </a:p>
                    <a:p>
                      <a:pPr marL="114300" marR="0" indent="-114300" algn="l" defTabSz="914400" rtl="0" eaLnBrk="1" fontAlgn="auto" latinLnBrk="0" hangingPunct="1">
                        <a:lnSpc>
                          <a:spcPts val="1100"/>
                        </a:lnSpc>
                        <a:spcBef>
                          <a:spcPts val="200"/>
                        </a:spcBef>
                        <a:spcAft>
                          <a:spcPts val="200"/>
                        </a:spcAft>
                        <a:buClr>
                          <a:srgbClr val="519136"/>
                        </a:buClr>
                        <a:buSzPct val="95000"/>
                        <a:buFont typeface="Wingdings 2" pitchFamily="18" charset="2"/>
                        <a:buChar char="P"/>
                        <a:tabLst>
                          <a:tab pos="177800" algn="l"/>
                        </a:tabLst>
                        <a:defRPr/>
                      </a:pPr>
                      <a:r>
                        <a:rPr lang="en-GB" sz="1100" kern="1200" baseline="0" dirty="0" smtClean="0">
                          <a:solidFill>
                            <a:srgbClr val="000000"/>
                          </a:solidFill>
                          <a:latin typeface="+mn-lt"/>
                          <a:ea typeface="+mn-ea"/>
                          <a:cs typeface="+mn-cs"/>
                        </a:rPr>
                        <a:t>With the use of a </a:t>
                      </a:r>
                      <a:r>
                        <a:rPr lang="en-GB" sz="1100" kern="1200" baseline="0" dirty="0" err="1" smtClean="0">
                          <a:solidFill>
                            <a:srgbClr val="000000"/>
                          </a:solidFill>
                          <a:latin typeface="+mn-lt"/>
                          <a:ea typeface="+mn-ea"/>
                          <a:cs typeface="+mn-cs"/>
                        </a:rPr>
                        <a:t>Hak</a:t>
                      </a:r>
                      <a:r>
                        <a:rPr lang="en-GB" sz="1100" kern="1200" baseline="0" dirty="0" smtClean="0">
                          <a:solidFill>
                            <a:srgbClr val="000000"/>
                          </a:solidFill>
                          <a:latin typeface="+mn-lt"/>
                          <a:ea typeface="+mn-ea"/>
                          <a:cs typeface="+mn-cs"/>
                        </a:rPr>
                        <a:t> </a:t>
                      </a:r>
                      <a:r>
                        <a:rPr lang="en-GB" sz="1100" kern="1200" baseline="0" dirty="0" err="1" smtClean="0">
                          <a:solidFill>
                            <a:srgbClr val="000000"/>
                          </a:solidFill>
                          <a:latin typeface="+mn-lt"/>
                          <a:ea typeface="+mn-ea"/>
                          <a:cs typeface="+mn-cs"/>
                        </a:rPr>
                        <a:t>Pakai</a:t>
                      </a:r>
                      <a:r>
                        <a:rPr lang="en-GB" sz="1100" kern="1200" baseline="0" dirty="0" smtClean="0">
                          <a:solidFill>
                            <a:srgbClr val="000000"/>
                          </a:solidFill>
                          <a:latin typeface="+mn-lt"/>
                          <a:ea typeface="+mn-ea"/>
                          <a:cs typeface="+mn-cs"/>
                        </a:rPr>
                        <a:t> the rights of the land are released to the foreign party</a:t>
                      </a:r>
                    </a:p>
                  </a:txBody>
                  <a:tcPr marL="18000" marR="64008" marT="18000" marB="1800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r>
              <a:tr h="773228">
                <a:tc gridSpan="2">
                  <a:txBody>
                    <a:bodyPr/>
                    <a:lstStyle/>
                    <a:p>
                      <a:pPr algn="ctr">
                        <a:spcBef>
                          <a:spcPts val="300"/>
                        </a:spcBef>
                      </a:pPr>
                      <a:r>
                        <a:rPr lang="en-US" sz="1400" b="1" dirty="0" smtClean="0">
                          <a:solidFill>
                            <a:srgbClr val="FFFFFF"/>
                          </a:solidFill>
                        </a:rPr>
                        <a:t>Documents</a:t>
                      </a:r>
                      <a:endParaRPr lang="en-US" sz="1400" b="1" dirty="0">
                        <a:solidFill>
                          <a:srgbClr val="FFFFFF"/>
                        </a:solidFill>
                      </a:endParaRPr>
                    </a:p>
                  </a:txBody>
                  <a:tcPr marL="54000" marR="54000" marT="18000" marB="18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1"/>
                    </a:solidFill>
                  </a:tcPr>
                </a:tc>
                <a:tc hMerge="1">
                  <a:txBody>
                    <a:bodyPr/>
                    <a:lstStyle/>
                    <a:p>
                      <a:endParaRPr lang="en-GB"/>
                    </a:p>
                  </a:txBody>
                  <a:tcPr/>
                </a:tc>
                <a:tc>
                  <a:txBody>
                    <a:bodyPr/>
                    <a:lstStyle/>
                    <a:p>
                      <a:pPr marL="114300" marR="0" indent="-114300" algn="l" defTabSz="914400" rtl="0" eaLnBrk="1" fontAlgn="auto" latinLnBrk="0" hangingPunct="1">
                        <a:lnSpc>
                          <a:spcPts val="1100"/>
                        </a:lnSpc>
                        <a:spcBef>
                          <a:spcPts val="200"/>
                        </a:spcBef>
                        <a:spcAft>
                          <a:spcPts val="200"/>
                        </a:spcAft>
                        <a:buClr>
                          <a:srgbClr val="519136"/>
                        </a:buClr>
                        <a:buSzPct val="95000"/>
                        <a:buFont typeface="Wingdings 2" pitchFamily="18" charset="2"/>
                        <a:buChar char="P"/>
                        <a:tabLst>
                          <a:tab pos="177800" algn="l"/>
                        </a:tabLst>
                        <a:defRPr/>
                      </a:pPr>
                      <a:r>
                        <a:rPr lang="en-GB" sz="1100" kern="1200" baseline="0" dirty="0" smtClean="0">
                          <a:solidFill>
                            <a:srgbClr val="000000"/>
                          </a:solidFill>
                          <a:latin typeface="+mn-lt"/>
                          <a:ea typeface="+mn-ea"/>
                          <a:cs typeface="+mn-cs"/>
                        </a:rPr>
                        <a:t>A lease agreement must be created and signed by both parties before a notary (PPAT). A lease (</a:t>
                      </a:r>
                      <a:r>
                        <a:rPr lang="en-GB" sz="1100" kern="1200" baseline="0" dirty="0" err="1" smtClean="0">
                          <a:solidFill>
                            <a:srgbClr val="000000"/>
                          </a:solidFill>
                          <a:latin typeface="+mn-lt"/>
                          <a:ea typeface="+mn-ea"/>
                          <a:cs typeface="+mn-cs"/>
                        </a:rPr>
                        <a:t>Hak</a:t>
                      </a:r>
                      <a:r>
                        <a:rPr lang="en-GB" sz="1100" kern="1200" baseline="0" dirty="0" smtClean="0">
                          <a:solidFill>
                            <a:srgbClr val="000000"/>
                          </a:solidFill>
                          <a:latin typeface="+mn-lt"/>
                          <a:ea typeface="+mn-ea"/>
                          <a:cs typeface="+mn-cs"/>
                        </a:rPr>
                        <a:t> </a:t>
                      </a:r>
                      <a:r>
                        <a:rPr lang="en-GB" sz="1100" kern="1200" baseline="0" dirty="0" err="1" smtClean="0">
                          <a:solidFill>
                            <a:srgbClr val="000000"/>
                          </a:solidFill>
                          <a:latin typeface="+mn-lt"/>
                          <a:ea typeface="+mn-ea"/>
                          <a:cs typeface="+mn-cs"/>
                        </a:rPr>
                        <a:t>Sewa</a:t>
                      </a:r>
                      <a:r>
                        <a:rPr lang="en-GB" sz="1100" kern="1200" baseline="0" dirty="0" smtClean="0">
                          <a:solidFill>
                            <a:srgbClr val="000000"/>
                          </a:solidFill>
                          <a:latin typeface="+mn-lt"/>
                          <a:ea typeface="+mn-ea"/>
                          <a:cs typeface="+mn-cs"/>
                        </a:rPr>
                        <a:t>) is not formally registered with the Land Office but with the local public notary</a:t>
                      </a:r>
                      <a:endParaRPr lang="en-US" sz="1100" kern="1200" baseline="0" dirty="0" smtClean="0">
                        <a:solidFill>
                          <a:srgbClr val="000000"/>
                        </a:solidFill>
                        <a:latin typeface="+mn-lt"/>
                        <a:ea typeface="+mn-ea"/>
                        <a:cs typeface="+mn-cs"/>
                      </a:endParaRPr>
                    </a:p>
                  </a:txBody>
                  <a:tcPr marL="18000" marR="64008" marT="18000" marB="18000">
                    <a:lnL w="19050" cap="flat" cmpd="sng" algn="ctr">
                      <a:solidFill>
                        <a:schemeClr val="bg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marL="114300" marR="0" indent="-114300" algn="l" defTabSz="914400" rtl="0" eaLnBrk="1" fontAlgn="auto" latinLnBrk="0" hangingPunct="1">
                        <a:lnSpc>
                          <a:spcPts val="1100"/>
                        </a:lnSpc>
                        <a:spcBef>
                          <a:spcPts val="200"/>
                        </a:spcBef>
                        <a:spcAft>
                          <a:spcPts val="200"/>
                        </a:spcAft>
                        <a:buClr>
                          <a:srgbClr val="519136"/>
                        </a:buClr>
                        <a:buSzPct val="95000"/>
                        <a:buFont typeface="Wingdings 2" pitchFamily="18" charset="2"/>
                        <a:buChar char="P"/>
                        <a:tabLst>
                          <a:tab pos="177800" algn="l"/>
                        </a:tabLst>
                        <a:defRPr/>
                      </a:pPr>
                      <a:r>
                        <a:rPr lang="en-US" sz="1100" kern="1200" baseline="0" dirty="0" err="1" smtClean="0">
                          <a:solidFill>
                            <a:srgbClr val="000000"/>
                          </a:solidFill>
                          <a:latin typeface="+mn-lt"/>
                          <a:ea typeface="+mn-ea"/>
                          <a:cs typeface="+mn-cs"/>
                        </a:rPr>
                        <a:t>Hak</a:t>
                      </a:r>
                      <a:r>
                        <a:rPr lang="en-US" sz="1100" kern="1200" baseline="0" dirty="0" smtClean="0">
                          <a:solidFill>
                            <a:srgbClr val="000000"/>
                          </a:solidFill>
                          <a:latin typeface="+mn-lt"/>
                          <a:ea typeface="+mn-ea"/>
                          <a:cs typeface="+mn-cs"/>
                        </a:rPr>
                        <a:t> </a:t>
                      </a:r>
                      <a:r>
                        <a:rPr lang="en-US" sz="1100" kern="1200" baseline="0" dirty="0" err="1" smtClean="0">
                          <a:solidFill>
                            <a:srgbClr val="000000"/>
                          </a:solidFill>
                          <a:latin typeface="+mn-lt"/>
                          <a:ea typeface="+mn-ea"/>
                          <a:cs typeface="+mn-cs"/>
                        </a:rPr>
                        <a:t>Pakai</a:t>
                      </a:r>
                      <a:r>
                        <a:rPr lang="en-US" sz="1100" kern="1200" baseline="0" dirty="0" smtClean="0">
                          <a:solidFill>
                            <a:srgbClr val="000000"/>
                          </a:solidFill>
                          <a:latin typeface="+mn-lt"/>
                          <a:ea typeface="+mn-ea"/>
                          <a:cs typeface="+mn-cs"/>
                        </a:rPr>
                        <a:t> over State Land: the Indonesian Government grants </a:t>
                      </a:r>
                      <a:r>
                        <a:rPr lang="en-US" sz="1100" kern="1200" baseline="0" dirty="0" err="1" smtClean="0">
                          <a:solidFill>
                            <a:srgbClr val="000000"/>
                          </a:solidFill>
                          <a:latin typeface="+mn-lt"/>
                          <a:ea typeface="+mn-ea"/>
                          <a:cs typeface="+mn-cs"/>
                        </a:rPr>
                        <a:t>Hak</a:t>
                      </a:r>
                      <a:r>
                        <a:rPr lang="en-US" sz="1100" kern="1200" baseline="0" dirty="0" smtClean="0">
                          <a:solidFill>
                            <a:srgbClr val="000000"/>
                          </a:solidFill>
                          <a:latin typeface="+mn-lt"/>
                          <a:ea typeface="+mn-ea"/>
                          <a:cs typeface="+mn-cs"/>
                        </a:rPr>
                        <a:t> </a:t>
                      </a:r>
                      <a:r>
                        <a:rPr lang="en-US" sz="1100" kern="1200" baseline="0" dirty="0" err="1" smtClean="0">
                          <a:solidFill>
                            <a:srgbClr val="000000"/>
                          </a:solidFill>
                          <a:latin typeface="+mn-lt"/>
                          <a:ea typeface="+mn-ea"/>
                          <a:cs typeface="+mn-cs"/>
                        </a:rPr>
                        <a:t>Pakai</a:t>
                      </a:r>
                      <a:r>
                        <a:rPr lang="en-US" sz="1100" kern="1200" baseline="0" dirty="0" smtClean="0">
                          <a:solidFill>
                            <a:srgbClr val="000000"/>
                          </a:solidFill>
                          <a:latin typeface="+mn-lt"/>
                          <a:ea typeface="+mn-ea"/>
                          <a:cs typeface="+mn-cs"/>
                        </a:rPr>
                        <a:t> to a foreigner based on an application of such title</a:t>
                      </a:r>
                    </a:p>
                    <a:p>
                      <a:pPr marL="114300" marR="0" indent="-114300" algn="l" defTabSz="914400" rtl="0" eaLnBrk="1" fontAlgn="auto" latinLnBrk="0" hangingPunct="1">
                        <a:lnSpc>
                          <a:spcPts val="1100"/>
                        </a:lnSpc>
                        <a:spcBef>
                          <a:spcPts val="200"/>
                        </a:spcBef>
                        <a:spcAft>
                          <a:spcPts val="200"/>
                        </a:spcAft>
                        <a:buClr>
                          <a:srgbClr val="519136"/>
                        </a:buClr>
                        <a:buSzPct val="95000"/>
                        <a:buFont typeface="Wingdings 2" pitchFamily="18" charset="2"/>
                        <a:buChar char="P"/>
                        <a:tabLst>
                          <a:tab pos="177800" algn="l"/>
                        </a:tabLst>
                        <a:defRPr/>
                      </a:pPr>
                      <a:r>
                        <a:rPr lang="en-US" sz="1100" kern="1200" baseline="0" dirty="0" err="1" smtClean="0">
                          <a:solidFill>
                            <a:srgbClr val="000000"/>
                          </a:solidFill>
                          <a:latin typeface="+mn-lt"/>
                          <a:ea typeface="+mn-ea"/>
                          <a:cs typeface="+mn-cs"/>
                        </a:rPr>
                        <a:t>Hak</a:t>
                      </a:r>
                      <a:r>
                        <a:rPr lang="en-US" sz="1100" kern="1200" baseline="0" dirty="0" smtClean="0">
                          <a:solidFill>
                            <a:srgbClr val="000000"/>
                          </a:solidFill>
                          <a:latin typeface="+mn-lt"/>
                          <a:ea typeface="+mn-ea"/>
                          <a:cs typeface="+mn-cs"/>
                        </a:rPr>
                        <a:t> </a:t>
                      </a:r>
                      <a:r>
                        <a:rPr lang="en-US" sz="1100" kern="1200" baseline="0" dirty="0" err="1" smtClean="0">
                          <a:solidFill>
                            <a:srgbClr val="000000"/>
                          </a:solidFill>
                          <a:latin typeface="+mn-lt"/>
                          <a:ea typeface="+mn-ea"/>
                          <a:cs typeface="+mn-cs"/>
                        </a:rPr>
                        <a:t>Pakai</a:t>
                      </a:r>
                      <a:r>
                        <a:rPr lang="en-US" sz="1100" kern="1200" baseline="0" dirty="0" smtClean="0">
                          <a:solidFill>
                            <a:srgbClr val="000000"/>
                          </a:solidFill>
                          <a:latin typeface="+mn-lt"/>
                          <a:ea typeface="+mn-ea"/>
                          <a:cs typeface="+mn-cs"/>
                        </a:rPr>
                        <a:t> over Freehold land: </a:t>
                      </a:r>
                      <a:r>
                        <a:rPr lang="en-US" sz="1100" kern="1200" baseline="0" dirty="0" err="1" smtClean="0">
                          <a:solidFill>
                            <a:srgbClr val="000000"/>
                          </a:solidFill>
                          <a:latin typeface="+mn-lt"/>
                          <a:ea typeface="+mn-ea"/>
                          <a:cs typeface="+mn-cs"/>
                        </a:rPr>
                        <a:t>Hak</a:t>
                      </a:r>
                      <a:r>
                        <a:rPr lang="en-US" sz="1100" kern="1200" baseline="0" dirty="0" smtClean="0">
                          <a:solidFill>
                            <a:srgbClr val="000000"/>
                          </a:solidFill>
                          <a:latin typeface="+mn-lt"/>
                          <a:ea typeface="+mn-ea"/>
                          <a:cs typeface="+mn-cs"/>
                        </a:rPr>
                        <a:t> </a:t>
                      </a:r>
                      <a:r>
                        <a:rPr lang="en-US" sz="1100" kern="1200" baseline="0" dirty="0" err="1" smtClean="0">
                          <a:solidFill>
                            <a:srgbClr val="000000"/>
                          </a:solidFill>
                          <a:latin typeface="+mn-lt"/>
                          <a:ea typeface="+mn-ea"/>
                          <a:cs typeface="+mn-cs"/>
                        </a:rPr>
                        <a:t>Pakai</a:t>
                      </a:r>
                      <a:r>
                        <a:rPr lang="en-US" sz="1100" kern="1200" baseline="0" dirty="0" smtClean="0">
                          <a:solidFill>
                            <a:srgbClr val="000000"/>
                          </a:solidFill>
                          <a:latin typeface="+mn-lt"/>
                          <a:ea typeface="+mn-ea"/>
                          <a:cs typeface="+mn-cs"/>
                        </a:rPr>
                        <a:t> is granted by the Indonesian land owner to the foreigner based on Agreement of Granting of </a:t>
                      </a:r>
                      <a:r>
                        <a:rPr lang="en-US" sz="1100" kern="1200" baseline="0" dirty="0" err="1" smtClean="0">
                          <a:solidFill>
                            <a:srgbClr val="000000"/>
                          </a:solidFill>
                          <a:latin typeface="+mn-lt"/>
                          <a:ea typeface="+mn-ea"/>
                          <a:cs typeface="+mn-cs"/>
                        </a:rPr>
                        <a:t>Hak</a:t>
                      </a:r>
                      <a:r>
                        <a:rPr lang="en-US" sz="1100" kern="1200" baseline="0" dirty="0" smtClean="0">
                          <a:solidFill>
                            <a:srgbClr val="000000"/>
                          </a:solidFill>
                          <a:latin typeface="+mn-lt"/>
                          <a:ea typeface="+mn-ea"/>
                          <a:cs typeface="+mn-cs"/>
                        </a:rPr>
                        <a:t> </a:t>
                      </a:r>
                      <a:r>
                        <a:rPr lang="en-US" sz="1100" kern="1200" baseline="0" dirty="0" err="1" smtClean="0">
                          <a:solidFill>
                            <a:srgbClr val="000000"/>
                          </a:solidFill>
                          <a:latin typeface="+mn-lt"/>
                          <a:ea typeface="+mn-ea"/>
                          <a:cs typeface="+mn-cs"/>
                        </a:rPr>
                        <a:t>Pakai</a:t>
                      </a:r>
                      <a:r>
                        <a:rPr lang="en-US" sz="1100" kern="1200" baseline="0" dirty="0" smtClean="0">
                          <a:solidFill>
                            <a:srgbClr val="000000"/>
                          </a:solidFill>
                          <a:latin typeface="+mn-lt"/>
                          <a:ea typeface="+mn-ea"/>
                          <a:cs typeface="+mn-cs"/>
                        </a:rPr>
                        <a:t>. Such agreement shall be registered at the land office</a:t>
                      </a:r>
                    </a:p>
                  </a:txBody>
                  <a:tcPr marL="18000" marR="64008" marT="18000" marB="1800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r>
              <a:tr h="773228">
                <a:tc gridSpan="2">
                  <a:txBody>
                    <a:bodyPr/>
                    <a:lstStyle/>
                    <a:p>
                      <a:pPr algn="ctr">
                        <a:spcBef>
                          <a:spcPts val="300"/>
                        </a:spcBef>
                      </a:pPr>
                      <a:r>
                        <a:rPr lang="en-US" sz="1400" b="1" dirty="0" smtClean="0">
                          <a:solidFill>
                            <a:srgbClr val="FFFFFF"/>
                          </a:solidFill>
                        </a:rPr>
                        <a:t>Considerations</a:t>
                      </a:r>
                      <a:endParaRPr lang="en-US" sz="1400" b="1" dirty="0">
                        <a:solidFill>
                          <a:srgbClr val="FFFFFF"/>
                        </a:solidFill>
                      </a:endParaRPr>
                    </a:p>
                  </a:txBody>
                  <a:tcPr marL="54000" marR="54000" marT="18000" marB="18000" anchor="ctr">
                    <a:lnL w="19050" cap="flat" cmpd="sng" algn="ctr">
                      <a:solidFill>
                        <a:schemeClr val="bg1"/>
                      </a:solidFill>
                      <a:prstDash val="solid"/>
                      <a:round/>
                      <a:headEnd type="none" w="med" len="med"/>
                      <a:tailEnd type="none" w="med" len="med"/>
                    </a:lnL>
                    <a:lnR w="19050" cap="flat" cmpd="sng" algn="ctr">
                      <a:solidFill>
                        <a:schemeClr val="bg1"/>
                      </a:solidFill>
                      <a:prstDash val="solid"/>
                      <a:round/>
                      <a:headEnd type="none" w="med" len="med"/>
                      <a:tailEnd type="none" w="med" len="med"/>
                    </a:lnR>
                    <a:lnT w="28575" cap="flat" cmpd="sng" algn="ctr">
                      <a:solidFill>
                        <a:schemeClr val="bg1"/>
                      </a:solidFill>
                      <a:prstDash val="solid"/>
                      <a:round/>
                      <a:headEnd type="none" w="med" len="med"/>
                      <a:tailEnd type="none" w="med" len="med"/>
                    </a:lnT>
                    <a:lnB w="28575" cap="flat" cmpd="sng" algn="ctr">
                      <a:solidFill>
                        <a:schemeClr val="bg1"/>
                      </a:solidFill>
                      <a:prstDash val="solid"/>
                      <a:round/>
                      <a:headEnd type="none" w="med" len="med"/>
                      <a:tailEnd type="none" w="med" len="med"/>
                    </a:lnB>
                    <a:solidFill>
                      <a:schemeClr val="accent1"/>
                    </a:solidFill>
                  </a:tcPr>
                </a:tc>
                <a:tc hMerge="1">
                  <a:txBody>
                    <a:bodyPr/>
                    <a:lstStyle/>
                    <a:p>
                      <a:endParaRPr lang="en-US"/>
                    </a:p>
                  </a:txBody>
                  <a:tcPr/>
                </a:tc>
                <a:tc>
                  <a:txBody>
                    <a:bodyPr/>
                    <a:lstStyle/>
                    <a:p>
                      <a:pPr marL="114300" marR="0" indent="-114300" algn="l" defTabSz="914400" rtl="0" eaLnBrk="1" fontAlgn="auto" latinLnBrk="0" hangingPunct="1">
                        <a:lnSpc>
                          <a:spcPts val="1100"/>
                        </a:lnSpc>
                        <a:spcBef>
                          <a:spcPts val="200"/>
                        </a:spcBef>
                        <a:spcAft>
                          <a:spcPts val="200"/>
                        </a:spcAft>
                        <a:buClr>
                          <a:srgbClr val="519136"/>
                        </a:buClr>
                        <a:buSzPct val="95000"/>
                        <a:buFont typeface="Wingdings 2" pitchFamily="18" charset="2"/>
                        <a:buChar char="P"/>
                        <a:tabLst>
                          <a:tab pos="177800" algn="l"/>
                        </a:tabLst>
                        <a:defRPr/>
                      </a:pPr>
                      <a:r>
                        <a:rPr lang="en-US" sz="1100" kern="1200" baseline="0" dirty="0" smtClean="0">
                          <a:solidFill>
                            <a:srgbClr val="000000"/>
                          </a:solidFill>
                          <a:latin typeface="+mn-lt"/>
                          <a:ea typeface="+mn-ea"/>
                          <a:cs typeface="+mn-cs"/>
                        </a:rPr>
                        <a:t>Foreigners can obtain leasehold right without the necessity to hold Indonesian stay permit</a:t>
                      </a:r>
                    </a:p>
                    <a:p>
                      <a:pPr marL="114300" marR="0" indent="-114300" algn="l" defTabSz="914400" rtl="0" eaLnBrk="1" fontAlgn="auto" latinLnBrk="0" hangingPunct="1">
                        <a:lnSpc>
                          <a:spcPts val="1100"/>
                        </a:lnSpc>
                        <a:spcBef>
                          <a:spcPts val="200"/>
                        </a:spcBef>
                        <a:spcAft>
                          <a:spcPts val="200"/>
                        </a:spcAft>
                        <a:buClr>
                          <a:srgbClr val="519136"/>
                        </a:buClr>
                        <a:buSzPct val="95000"/>
                        <a:buFont typeface="Wingdings 2" pitchFamily="18" charset="2"/>
                        <a:buChar char="P"/>
                        <a:tabLst>
                          <a:tab pos="177800" algn="l"/>
                        </a:tabLst>
                        <a:defRPr/>
                      </a:pPr>
                      <a:r>
                        <a:rPr lang="en-US" sz="1100" kern="1200" baseline="0" dirty="0" smtClean="0">
                          <a:solidFill>
                            <a:srgbClr val="000000"/>
                          </a:solidFill>
                          <a:latin typeface="+mn-lt"/>
                          <a:ea typeface="+mn-ea"/>
                          <a:cs typeface="+mn-cs"/>
                        </a:rPr>
                        <a:t>Foreign entity can also obtain leasehold right, provided that the foreign entity has a representative office in Indonesia</a:t>
                      </a:r>
                    </a:p>
                    <a:p>
                      <a:pPr marL="114300" marR="0" indent="-114300" algn="l" defTabSz="914400" rtl="0" eaLnBrk="1" fontAlgn="auto" latinLnBrk="0" hangingPunct="1">
                        <a:lnSpc>
                          <a:spcPts val="1100"/>
                        </a:lnSpc>
                        <a:spcBef>
                          <a:spcPts val="200"/>
                        </a:spcBef>
                        <a:spcAft>
                          <a:spcPts val="200"/>
                        </a:spcAft>
                        <a:buClr>
                          <a:srgbClr val="519136"/>
                        </a:buClr>
                        <a:buSzPct val="95000"/>
                        <a:buFont typeface="Wingdings 2" pitchFamily="18" charset="2"/>
                        <a:buChar char="P"/>
                        <a:tabLst>
                          <a:tab pos="177800" algn="l"/>
                        </a:tabLst>
                        <a:defRPr/>
                      </a:pPr>
                      <a:r>
                        <a:rPr lang="en-US" sz="1100" kern="1200" baseline="0" dirty="0" smtClean="0">
                          <a:solidFill>
                            <a:srgbClr val="000000"/>
                          </a:solidFill>
                          <a:latin typeface="+mn-lt"/>
                          <a:ea typeface="+mn-ea"/>
                          <a:cs typeface="+mn-cs"/>
                        </a:rPr>
                        <a:t>Leasehold right is not a registered land title</a:t>
                      </a:r>
                    </a:p>
                    <a:p>
                      <a:pPr marL="114300" marR="0" indent="-114300" algn="l" defTabSz="914400" rtl="0" eaLnBrk="1" fontAlgn="auto" latinLnBrk="0" hangingPunct="1">
                        <a:lnSpc>
                          <a:spcPts val="1100"/>
                        </a:lnSpc>
                        <a:spcBef>
                          <a:spcPts val="200"/>
                        </a:spcBef>
                        <a:spcAft>
                          <a:spcPts val="200"/>
                        </a:spcAft>
                        <a:buClr>
                          <a:srgbClr val="519136"/>
                        </a:buClr>
                        <a:buSzPct val="95000"/>
                        <a:buFont typeface="Wingdings 2" pitchFamily="18" charset="2"/>
                        <a:buChar char="P"/>
                        <a:tabLst>
                          <a:tab pos="177800" algn="l"/>
                        </a:tabLst>
                        <a:defRPr/>
                      </a:pPr>
                      <a:r>
                        <a:rPr lang="en-US" sz="1100" kern="1200" baseline="0" dirty="0" smtClean="0">
                          <a:solidFill>
                            <a:srgbClr val="000000"/>
                          </a:solidFill>
                          <a:latin typeface="+mn-lt"/>
                          <a:ea typeface="+mn-ea"/>
                          <a:cs typeface="+mn-cs"/>
                        </a:rPr>
                        <a:t>Limited in time</a:t>
                      </a:r>
                    </a:p>
                  </a:txBody>
                  <a:tcPr marL="18000" marR="64008" marT="18000" marB="18000">
                    <a:lnL w="19050" cap="flat" cmpd="sng" algn="ctr">
                      <a:solidFill>
                        <a:schemeClr val="bg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c>
                  <a:txBody>
                    <a:bodyPr/>
                    <a:lstStyle/>
                    <a:p>
                      <a:pPr marL="114300" marR="0" indent="-114300" algn="l" defTabSz="914400" rtl="0" eaLnBrk="1" fontAlgn="auto" latinLnBrk="0" hangingPunct="1">
                        <a:lnSpc>
                          <a:spcPts val="1100"/>
                        </a:lnSpc>
                        <a:spcBef>
                          <a:spcPts val="200"/>
                        </a:spcBef>
                        <a:spcAft>
                          <a:spcPts val="200"/>
                        </a:spcAft>
                        <a:buClr>
                          <a:srgbClr val="519136"/>
                        </a:buClr>
                        <a:buSzPct val="95000"/>
                        <a:buFont typeface="Wingdings 2" pitchFamily="18" charset="2"/>
                        <a:buChar char="P"/>
                        <a:tabLst>
                          <a:tab pos="177800" algn="l"/>
                        </a:tabLst>
                        <a:defRPr/>
                      </a:pPr>
                      <a:r>
                        <a:rPr lang="en-GB" sz="1100" kern="1200" baseline="0" dirty="0" err="1" smtClean="0">
                          <a:solidFill>
                            <a:srgbClr val="000000"/>
                          </a:solidFill>
                          <a:latin typeface="+mn-lt"/>
                          <a:ea typeface="+mn-ea"/>
                          <a:cs typeface="+mn-cs"/>
                        </a:rPr>
                        <a:t>Hak</a:t>
                      </a:r>
                      <a:r>
                        <a:rPr lang="en-GB" sz="1100" kern="1200" baseline="0" dirty="0" smtClean="0">
                          <a:solidFill>
                            <a:srgbClr val="000000"/>
                          </a:solidFill>
                          <a:latin typeface="+mn-lt"/>
                          <a:ea typeface="+mn-ea"/>
                          <a:cs typeface="+mn-cs"/>
                        </a:rPr>
                        <a:t> </a:t>
                      </a:r>
                      <a:r>
                        <a:rPr lang="en-GB" sz="1100" kern="1200" baseline="0" dirty="0" err="1" smtClean="0">
                          <a:solidFill>
                            <a:srgbClr val="000000"/>
                          </a:solidFill>
                          <a:latin typeface="+mn-lt"/>
                          <a:ea typeface="+mn-ea"/>
                          <a:cs typeface="+mn-cs"/>
                        </a:rPr>
                        <a:t>Pakai</a:t>
                      </a:r>
                      <a:r>
                        <a:rPr lang="en-GB" sz="1100" kern="1200" baseline="0" dirty="0" smtClean="0">
                          <a:solidFill>
                            <a:srgbClr val="000000"/>
                          </a:solidFill>
                          <a:latin typeface="+mn-lt"/>
                          <a:ea typeface="+mn-ea"/>
                          <a:cs typeface="+mn-cs"/>
                        </a:rPr>
                        <a:t> is the only registered land title for  a foreigner, whereby the foreigner’s name will be on the </a:t>
                      </a:r>
                      <a:r>
                        <a:rPr lang="en-GB" sz="1100" kern="1200" baseline="0" dirty="0" err="1" smtClean="0">
                          <a:solidFill>
                            <a:srgbClr val="000000"/>
                          </a:solidFill>
                          <a:latin typeface="+mn-lt"/>
                          <a:ea typeface="+mn-ea"/>
                          <a:cs typeface="+mn-cs"/>
                        </a:rPr>
                        <a:t>Hak</a:t>
                      </a:r>
                      <a:r>
                        <a:rPr lang="en-GB" sz="1100" kern="1200" baseline="0" dirty="0" smtClean="0">
                          <a:solidFill>
                            <a:srgbClr val="000000"/>
                          </a:solidFill>
                          <a:latin typeface="+mn-lt"/>
                          <a:ea typeface="+mn-ea"/>
                          <a:cs typeface="+mn-cs"/>
                        </a:rPr>
                        <a:t> </a:t>
                      </a:r>
                      <a:r>
                        <a:rPr lang="en-GB" sz="1100" kern="1200" baseline="0" dirty="0" err="1" smtClean="0">
                          <a:solidFill>
                            <a:srgbClr val="000000"/>
                          </a:solidFill>
                          <a:latin typeface="+mn-lt"/>
                          <a:ea typeface="+mn-ea"/>
                          <a:cs typeface="+mn-cs"/>
                        </a:rPr>
                        <a:t>Pakai</a:t>
                      </a:r>
                      <a:r>
                        <a:rPr lang="en-GB" sz="1100" kern="1200" baseline="0" dirty="0" smtClean="0">
                          <a:solidFill>
                            <a:srgbClr val="000000"/>
                          </a:solidFill>
                          <a:latin typeface="+mn-lt"/>
                          <a:ea typeface="+mn-ea"/>
                          <a:cs typeface="+mn-cs"/>
                        </a:rPr>
                        <a:t> land certificate</a:t>
                      </a:r>
                    </a:p>
                    <a:p>
                      <a:pPr marL="114300" marR="0" indent="-114300" algn="l" defTabSz="914400" rtl="0" eaLnBrk="1" fontAlgn="auto" latinLnBrk="0" hangingPunct="1">
                        <a:lnSpc>
                          <a:spcPts val="1100"/>
                        </a:lnSpc>
                        <a:spcBef>
                          <a:spcPts val="200"/>
                        </a:spcBef>
                        <a:spcAft>
                          <a:spcPts val="200"/>
                        </a:spcAft>
                        <a:buClr>
                          <a:srgbClr val="519136"/>
                        </a:buClr>
                        <a:buSzPct val="95000"/>
                        <a:buFont typeface="Wingdings 2" pitchFamily="18" charset="2"/>
                        <a:buChar char="P"/>
                        <a:tabLst>
                          <a:tab pos="177800" algn="l"/>
                        </a:tabLst>
                        <a:defRPr/>
                      </a:pPr>
                      <a:r>
                        <a:rPr lang="en-GB" sz="1100" kern="1200" baseline="0" dirty="0" smtClean="0">
                          <a:solidFill>
                            <a:srgbClr val="000000"/>
                          </a:solidFill>
                          <a:latin typeface="+mn-lt"/>
                          <a:ea typeface="+mn-ea"/>
                          <a:cs typeface="+mn-cs"/>
                        </a:rPr>
                        <a:t>This title can be obtained for up to 25 years with an option of renewal for another 25 years</a:t>
                      </a:r>
                    </a:p>
                  </a:txBody>
                  <a:tcPr marL="18000" marR="64008" marT="18000" marB="18000">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noFill/>
                  </a:tcPr>
                </a:tc>
              </a:tr>
            </a:tbl>
          </a:graphicData>
        </a:graphic>
      </p:graphicFrame>
      <p:sp>
        <p:nvSpPr>
          <p:cNvPr id="38" name="Rectangle 28"/>
          <p:cNvSpPr>
            <a:spLocks noChangeArrowheads="1"/>
          </p:cNvSpPr>
          <p:nvPr>
            <p:custDataLst>
              <p:tags r:id="rId1"/>
            </p:custDataLst>
          </p:nvPr>
        </p:nvSpPr>
        <p:spPr bwMode="auto">
          <a:xfrm>
            <a:off x="381000" y="6248400"/>
            <a:ext cx="8077200" cy="304800"/>
          </a:xfrm>
          <a:prstGeom prst="rect">
            <a:avLst/>
          </a:prstGeom>
          <a:noFill/>
          <a:ln w="9525">
            <a:noFill/>
            <a:miter lim="800000"/>
            <a:headEnd/>
            <a:tailEnd/>
          </a:ln>
          <a:effectLst/>
        </p:spPr>
        <p:txBody>
          <a:bodyPr lIns="0" tIns="0" rIns="18288" bIns="18288" anchor="b"/>
          <a:lstStyle/>
          <a:p>
            <a:pPr marL="266700" indent="-266700" algn="l">
              <a:lnSpc>
                <a:spcPct val="90000"/>
              </a:lnSpc>
              <a:buClr>
                <a:srgbClr val="000000"/>
              </a:buClr>
              <a:buFont typeface="Wingdings 2" pitchFamily="18" charset="2"/>
              <a:buNone/>
            </a:pPr>
            <a:r>
              <a:rPr lang="en-GB" sz="800" i="1" dirty="0"/>
              <a:t>___________________________</a:t>
            </a:r>
            <a:endParaRPr lang="en-GB" sz="800" i="1" dirty="0" smtClean="0"/>
          </a:p>
          <a:p>
            <a:pPr marL="266700" indent="-266700">
              <a:lnSpc>
                <a:spcPct val="90000"/>
              </a:lnSpc>
              <a:buClr>
                <a:srgbClr val="000000"/>
              </a:buClr>
            </a:pPr>
            <a:r>
              <a:rPr lang="en-GB" sz="800" i="1" dirty="0" smtClean="0"/>
              <a:t>Note: 	</a:t>
            </a:r>
          </a:p>
          <a:p>
            <a:pPr marL="266700" indent="-266700">
              <a:lnSpc>
                <a:spcPct val="90000"/>
              </a:lnSpc>
              <a:buClr>
                <a:srgbClr val="000000"/>
              </a:buClr>
              <a:buFont typeface="+mj-lt"/>
              <a:buAutoNum type="arabicPeriod"/>
            </a:pPr>
            <a:r>
              <a:rPr lang="en-GB" sz="800" i="1" dirty="0" err="1" smtClean="0"/>
              <a:t>Hak</a:t>
            </a:r>
            <a:r>
              <a:rPr lang="en-GB" sz="800" i="1" dirty="0" smtClean="0"/>
              <a:t> </a:t>
            </a:r>
            <a:r>
              <a:rPr lang="en-GB" sz="800" i="1" dirty="0" err="1" smtClean="0"/>
              <a:t>Milik</a:t>
            </a:r>
            <a:r>
              <a:rPr lang="en-GB" sz="800" i="1" dirty="0" smtClean="0"/>
              <a:t>:  Rights to Property/Possession, equivalent to the concept of freehold ownership (only available to Indonesian citizens)</a:t>
            </a:r>
          </a:p>
          <a:p>
            <a:pPr marL="266700" indent="-266700">
              <a:lnSpc>
                <a:spcPct val="90000"/>
              </a:lnSpc>
              <a:buClr>
                <a:srgbClr val="000000"/>
              </a:buClr>
              <a:buFont typeface="+mj-lt"/>
              <a:buAutoNum type="arabicPeriod"/>
            </a:pPr>
            <a:r>
              <a:rPr lang="en-GB" sz="800" i="1" dirty="0" err="1" smtClean="0"/>
              <a:t>Hak</a:t>
            </a:r>
            <a:r>
              <a:rPr lang="en-GB" sz="800" i="1" dirty="0" smtClean="0"/>
              <a:t> </a:t>
            </a:r>
            <a:r>
              <a:rPr lang="en-GB" sz="800" i="1" dirty="0" err="1" smtClean="0"/>
              <a:t>Pakai</a:t>
            </a:r>
            <a:r>
              <a:rPr lang="en-GB" sz="800" i="1" dirty="0" smtClean="0"/>
              <a:t> :  Rights of Usage (generally associated with Partnership Agreement)</a:t>
            </a:r>
          </a:p>
          <a:p>
            <a:pPr marL="266700" indent="-266700">
              <a:lnSpc>
                <a:spcPct val="90000"/>
              </a:lnSpc>
              <a:buClr>
                <a:srgbClr val="000000"/>
              </a:buClr>
              <a:buFont typeface="+mj-lt"/>
              <a:buAutoNum type="arabicPeriod"/>
            </a:pPr>
            <a:r>
              <a:rPr lang="en-GB" sz="800" i="1" dirty="0" err="1" smtClean="0"/>
              <a:t>Hak</a:t>
            </a:r>
            <a:r>
              <a:rPr lang="en-GB" sz="800" i="1" dirty="0" smtClean="0"/>
              <a:t> </a:t>
            </a:r>
            <a:r>
              <a:rPr lang="en-GB" sz="800" i="1" dirty="0" err="1" smtClean="0"/>
              <a:t>Sewa</a:t>
            </a:r>
            <a:r>
              <a:rPr lang="en-GB" sz="800" i="1" dirty="0" smtClean="0"/>
              <a:t>:  Right to Lease or Rent (Leasehold Option of Indonesian Land)</a:t>
            </a:r>
          </a:p>
          <a:p>
            <a:pPr marL="266700" indent="-266700">
              <a:lnSpc>
                <a:spcPct val="90000"/>
              </a:lnSpc>
              <a:buClr>
                <a:srgbClr val="000000"/>
              </a:buClr>
              <a:buFont typeface="+mj-lt"/>
              <a:buAutoNum type="arabicPeriod"/>
            </a:pPr>
            <a:r>
              <a:rPr lang="en-GB" sz="800" i="1" dirty="0" smtClean="0"/>
              <a:t>HGB (</a:t>
            </a:r>
            <a:r>
              <a:rPr lang="en-GB" sz="800" i="1" dirty="0" err="1" smtClean="0"/>
              <a:t>Hak</a:t>
            </a:r>
            <a:r>
              <a:rPr lang="en-GB" sz="800" i="1" dirty="0" smtClean="0"/>
              <a:t> </a:t>
            </a:r>
            <a:r>
              <a:rPr lang="en-GB" sz="800" i="1" dirty="0" err="1" smtClean="0"/>
              <a:t>Guna</a:t>
            </a:r>
            <a:r>
              <a:rPr lang="en-GB" sz="800" i="1" dirty="0" smtClean="0"/>
              <a:t> </a:t>
            </a:r>
            <a:r>
              <a:rPr lang="en-GB" sz="800" i="1" dirty="0" err="1" smtClean="0"/>
              <a:t>Bangunan</a:t>
            </a:r>
            <a:r>
              <a:rPr lang="en-GB" sz="800" i="1" dirty="0" smtClean="0"/>
              <a:t>):  Rights to Build (generally associated with the establishment of a PMA)</a:t>
            </a:r>
          </a:p>
          <a:p>
            <a:pPr marL="266700" indent="-266700">
              <a:lnSpc>
                <a:spcPct val="90000"/>
              </a:lnSpc>
              <a:buClr>
                <a:srgbClr val="000000"/>
              </a:buClr>
              <a:buFont typeface="+mj-lt"/>
              <a:buAutoNum type="arabicPeriod"/>
            </a:pPr>
            <a:r>
              <a:rPr lang="en-GB" sz="800" i="1" dirty="0" smtClean="0"/>
              <a:t>HGU (</a:t>
            </a:r>
            <a:r>
              <a:rPr lang="en-GB" sz="800" i="1" dirty="0" err="1" smtClean="0"/>
              <a:t>Hak</a:t>
            </a:r>
            <a:r>
              <a:rPr lang="en-GB" sz="800" i="1" dirty="0" smtClean="0"/>
              <a:t> </a:t>
            </a:r>
            <a:r>
              <a:rPr lang="en-GB" sz="800" i="1" dirty="0" err="1" smtClean="0"/>
              <a:t>Guna</a:t>
            </a:r>
            <a:r>
              <a:rPr lang="en-GB" sz="800" i="1" dirty="0" smtClean="0"/>
              <a:t> Usaha):  Rights to Cultivate (sometimes associated with a PMA)</a:t>
            </a:r>
          </a:p>
        </p:txBody>
      </p:sp>
      <p:cxnSp>
        <p:nvCxnSpPr>
          <p:cNvPr id="11" name="Straight Connector 10"/>
          <p:cNvCxnSpPr/>
          <p:nvPr/>
        </p:nvCxnSpPr>
        <p:spPr>
          <a:xfrm>
            <a:off x="647700" y="6705600"/>
            <a:ext cx="7772400" cy="0"/>
          </a:xfrm>
          <a:prstGeom prst="line">
            <a:avLst/>
          </a:prstGeom>
          <a:ln>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409572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Picture 4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09089" y="56212"/>
            <a:ext cx="582511" cy="485426"/>
          </a:xfrm>
          <a:prstGeom prst="rect">
            <a:avLst/>
          </a:prstGeom>
        </p:spPr>
      </p:pic>
      <p:cxnSp>
        <p:nvCxnSpPr>
          <p:cNvPr id="29" name="Straight Connector 28"/>
          <p:cNvCxnSpPr/>
          <p:nvPr/>
        </p:nvCxnSpPr>
        <p:spPr>
          <a:xfrm>
            <a:off x="647700" y="685800"/>
            <a:ext cx="7772400" cy="0"/>
          </a:xfrm>
          <a:prstGeom prst="line">
            <a:avLst/>
          </a:prstGeom>
          <a:ln>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647700" y="314325"/>
            <a:ext cx="6336799" cy="369332"/>
          </a:xfrm>
          <a:prstGeom prst="rect">
            <a:avLst/>
          </a:prstGeom>
        </p:spPr>
        <p:txBody>
          <a:bodyPr wrap="none">
            <a:spAutoFit/>
          </a:bodyPr>
          <a:lstStyle/>
          <a:p>
            <a:r>
              <a:rPr lang="en-SG" i="1" dirty="0" smtClean="0">
                <a:solidFill>
                  <a:schemeClr val="accent1"/>
                </a:solidFill>
              </a:rPr>
              <a:t>Stage Two – Overview of F&amp;K</a:t>
            </a:r>
            <a:r>
              <a:rPr lang="id-ID" i="1" dirty="0" smtClean="0">
                <a:solidFill>
                  <a:schemeClr val="accent1"/>
                </a:solidFill>
              </a:rPr>
              <a:t> Law Firm</a:t>
            </a:r>
            <a:r>
              <a:rPr lang="en-SG" i="1" dirty="0" smtClean="0">
                <a:solidFill>
                  <a:schemeClr val="accent1"/>
                </a:solidFill>
              </a:rPr>
              <a:t>, SSG’s suggested Law Firm</a:t>
            </a:r>
            <a:endParaRPr lang="en-US" dirty="0">
              <a:solidFill>
                <a:schemeClr val="accent1"/>
              </a:solidFill>
            </a:endParaRPr>
          </a:p>
        </p:txBody>
      </p:sp>
      <p:sp>
        <p:nvSpPr>
          <p:cNvPr id="6" name="Text Box 4"/>
          <p:cNvSpPr txBox="1">
            <a:spLocks noChangeArrowheads="1"/>
          </p:cNvSpPr>
          <p:nvPr>
            <p:custDataLst>
              <p:tags r:id="rId1"/>
            </p:custDataLst>
          </p:nvPr>
        </p:nvSpPr>
        <p:spPr bwMode="auto">
          <a:xfrm>
            <a:off x="685800" y="828675"/>
            <a:ext cx="7772400" cy="381000"/>
          </a:xfrm>
          <a:prstGeom prst="rect">
            <a:avLst/>
          </a:prstGeom>
          <a:noFill/>
          <a:ln w="9525">
            <a:noFill/>
            <a:miter lim="800000"/>
            <a:headEnd/>
            <a:tailEnd/>
          </a:ln>
          <a:effectLst/>
        </p:spPr>
        <p:txBody>
          <a:bodyPr lIns="0" tIns="0" rIns="100584" bIns="18288"/>
          <a:lstStyle/>
          <a:p>
            <a:r>
              <a:rPr lang="en-GB" sz="1400" i="1" dirty="0" smtClean="0">
                <a:solidFill>
                  <a:schemeClr val="accent1"/>
                </a:solidFill>
              </a:rPr>
              <a:t>F&amp;K have strong experience in land property and real-estate and can provide </a:t>
            </a:r>
            <a:r>
              <a:rPr lang="id-ID" sz="1400" i="1" dirty="0" smtClean="0">
                <a:solidFill>
                  <a:schemeClr val="accent1"/>
                </a:solidFill>
              </a:rPr>
              <a:t>legal </a:t>
            </a:r>
            <a:r>
              <a:rPr lang="en-GB" sz="1400" i="1" dirty="0" smtClean="0">
                <a:solidFill>
                  <a:schemeClr val="accent1"/>
                </a:solidFill>
              </a:rPr>
              <a:t>support on the Due Diligence and drafting / execution of various legal do</a:t>
            </a:r>
            <a:r>
              <a:rPr lang="id-ID" sz="1400" i="1" dirty="0" smtClean="0">
                <a:solidFill>
                  <a:schemeClr val="accent1"/>
                </a:solidFill>
              </a:rPr>
              <a:t>cuments</a:t>
            </a:r>
            <a:endParaRPr lang="en-GB" sz="1400" i="1" dirty="0" smtClean="0">
              <a:solidFill>
                <a:schemeClr val="accent1"/>
              </a:solidFill>
            </a:endParaRPr>
          </a:p>
        </p:txBody>
      </p:sp>
      <p:graphicFrame>
        <p:nvGraphicFramePr>
          <p:cNvPr id="13" name="Table 12"/>
          <p:cNvGraphicFramePr>
            <a:graphicFrameLocks noGrp="1"/>
          </p:cNvGraphicFramePr>
          <p:nvPr>
            <p:extLst>
              <p:ext uri="{D42A27DB-BD31-4B8C-83A1-F6EECF244321}">
                <p14:modId xmlns:p14="http://schemas.microsoft.com/office/powerpoint/2010/main" val="3979313950"/>
              </p:ext>
            </p:extLst>
          </p:nvPr>
        </p:nvGraphicFramePr>
        <p:xfrm>
          <a:off x="609600" y="1333500"/>
          <a:ext cx="3810000" cy="3861054"/>
        </p:xfrm>
        <a:graphic>
          <a:graphicData uri="http://schemas.openxmlformats.org/drawingml/2006/table">
            <a:tbl>
              <a:tblPr firstRow="1" firstCol="1" bandRow="1">
                <a:tableStyleId>{5C22544A-7EE6-4342-B048-85BDC9FD1C3A}</a:tableStyleId>
              </a:tblPr>
              <a:tblGrid>
                <a:gridCol w="777551"/>
                <a:gridCol w="3032449"/>
              </a:tblGrid>
              <a:tr h="549781">
                <a:tc>
                  <a:txBody>
                    <a:bodyPr/>
                    <a:lstStyle/>
                    <a:p>
                      <a:pPr marL="228600" indent="-228600"/>
                      <a:r>
                        <a:rPr lang="en-US" sz="1200" b="1" dirty="0" smtClean="0">
                          <a:solidFill>
                            <a:schemeClr val="bg1"/>
                          </a:solidFill>
                        </a:rPr>
                        <a:t>Law Firm</a:t>
                      </a:r>
                      <a:endParaRPr lang="en-US" sz="1200" b="1" dirty="0">
                        <a:solidFill>
                          <a:schemeClr val="bg1"/>
                        </a:solidFill>
                      </a:endParaRPr>
                    </a:p>
                  </a:txBody>
                  <a:tcPr marL="68580" marR="68580" marT="0" marB="0" anchor="ctr"/>
                </a:tc>
                <a:tc>
                  <a:txBody>
                    <a:bodyPr/>
                    <a:lstStyle/>
                    <a:p>
                      <a:pPr marL="0" marR="0">
                        <a:lnSpc>
                          <a:spcPct val="115000"/>
                        </a:lnSpc>
                        <a:spcBef>
                          <a:spcPts val="0"/>
                        </a:spcBef>
                        <a:spcAft>
                          <a:spcPts val="0"/>
                        </a:spcAft>
                      </a:pPr>
                      <a:endParaRPr lang="en-US" sz="1200" dirty="0" smtClean="0">
                        <a:effectLst/>
                        <a:latin typeface="Calibri"/>
                        <a:ea typeface="Calibri"/>
                        <a:cs typeface="Times New Roman"/>
                      </a:endParaRPr>
                    </a:p>
                    <a:p>
                      <a:pPr marL="0" marR="0">
                        <a:lnSpc>
                          <a:spcPct val="115000"/>
                        </a:lnSpc>
                        <a:spcBef>
                          <a:spcPts val="0"/>
                        </a:spcBef>
                        <a:spcAft>
                          <a:spcPts val="0"/>
                        </a:spcAft>
                      </a:pPr>
                      <a:endParaRPr lang="en-US" sz="1200" dirty="0" smtClean="0">
                        <a:effectLst/>
                        <a:latin typeface="Calibri"/>
                        <a:ea typeface="Calibri"/>
                        <a:cs typeface="Times New Roman"/>
                      </a:endParaRPr>
                    </a:p>
                    <a:p>
                      <a:pPr marL="0" marR="0" algn="ctr">
                        <a:lnSpc>
                          <a:spcPct val="115000"/>
                        </a:lnSpc>
                        <a:spcBef>
                          <a:spcPts val="0"/>
                        </a:spcBef>
                        <a:spcAft>
                          <a:spcPts val="0"/>
                        </a:spcAft>
                      </a:pPr>
                      <a:r>
                        <a:rPr lang="en-US" sz="1200" dirty="0" err="1" smtClean="0">
                          <a:effectLst/>
                          <a:latin typeface="Calibri"/>
                          <a:ea typeface="Calibri"/>
                          <a:cs typeface="Times New Roman"/>
                        </a:rPr>
                        <a:t>Firmansyah</a:t>
                      </a:r>
                      <a:r>
                        <a:rPr lang="en-US" sz="1200" dirty="0" smtClean="0">
                          <a:effectLst/>
                          <a:latin typeface="Calibri"/>
                          <a:ea typeface="Calibri"/>
                          <a:cs typeface="Times New Roman"/>
                        </a:rPr>
                        <a:t> &amp; Kurniagung Law Firm</a:t>
                      </a:r>
                    </a:p>
                    <a:p>
                      <a:pPr marL="0" marR="0">
                        <a:lnSpc>
                          <a:spcPct val="115000"/>
                        </a:lnSpc>
                        <a:spcBef>
                          <a:spcPts val="0"/>
                        </a:spcBef>
                        <a:spcAft>
                          <a:spcPts val="0"/>
                        </a:spcAft>
                      </a:pPr>
                      <a:endParaRPr lang="en-US" sz="300" dirty="0" smtClean="0">
                        <a:effectLst/>
                        <a:latin typeface="Calibri"/>
                        <a:ea typeface="Calibri"/>
                        <a:cs typeface="Times New Roman"/>
                      </a:endParaRPr>
                    </a:p>
                  </a:txBody>
                  <a:tcPr marL="68580" marR="68580" marT="0" marB="0" anchor="ctr"/>
                </a:tc>
              </a:tr>
              <a:tr h="278894">
                <a:tc>
                  <a:txBody>
                    <a:bodyPr/>
                    <a:lstStyle/>
                    <a:p>
                      <a:pPr marL="0" marR="0" lvl="0" indent="0">
                        <a:lnSpc>
                          <a:spcPct val="115000"/>
                        </a:lnSpc>
                        <a:spcBef>
                          <a:spcPts val="0"/>
                        </a:spcBef>
                        <a:spcAft>
                          <a:spcPts val="0"/>
                        </a:spcAft>
                        <a:buFont typeface="+mj-lt"/>
                        <a:buNone/>
                      </a:pPr>
                      <a:r>
                        <a:rPr lang="en-US" sz="1100" dirty="0" smtClean="0">
                          <a:solidFill>
                            <a:schemeClr val="bg1"/>
                          </a:solidFill>
                          <a:effectLst/>
                          <a:latin typeface="Calibri"/>
                          <a:ea typeface="Calibri"/>
                          <a:cs typeface="Times New Roman"/>
                        </a:rPr>
                        <a:t>Partners</a:t>
                      </a:r>
                      <a:endParaRPr lang="en-US" sz="1100" dirty="0">
                        <a:solidFill>
                          <a:schemeClr val="bg1"/>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buFont typeface="Arial" pitchFamily="34" charset="0"/>
                        <a:buChar char="•"/>
                      </a:pPr>
                      <a:r>
                        <a:rPr lang="id-ID" sz="1000" dirty="0" smtClean="0">
                          <a:effectLst/>
                          <a:latin typeface="+mn-lt"/>
                          <a:ea typeface="Calibri"/>
                          <a:cs typeface="Times New Roman"/>
                        </a:rPr>
                        <a:t>ICHSAN PERWIRA KURNIAGUNG, SH., MH.</a:t>
                      </a:r>
                      <a:endParaRPr lang="en-US" sz="1000" dirty="0" smtClean="0">
                        <a:effectLst/>
                        <a:latin typeface="+mn-lt"/>
                        <a:ea typeface="Calibri"/>
                        <a:cs typeface="Times New Roman"/>
                      </a:endParaRPr>
                    </a:p>
                    <a:p>
                      <a:pPr marL="0" marR="0">
                        <a:lnSpc>
                          <a:spcPct val="115000"/>
                        </a:lnSpc>
                        <a:spcBef>
                          <a:spcPts val="0"/>
                        </a:spcBef>
                        <a:spcAft>
                          <a:spcPts val="0"/>
                        </a:spcAft>
                        <a:buFont typeface="Arial" pitchFamily="34" charset="0"/>
                        <a:buChar char="•"/>
                      </a:pPr>
                      <a:r>
                        <a:rPr lang="id-ID" sz="1000" dirty="0" smtClean="0">
                          <a:effectLst/>
                          <a:latin typeface="Calibri"/>
                          <a:ea typeface="Calibri"/>
                          <a:cs typeface="Times New Roman"/>
                        </a:rPr>
                        <a:t>WIDYANTORO, SH.</a:t>
                      </a:r>
                      <a:r>
                        <a:rPr lang="id-ID" sz="1000" baseline="0" dirty="0" smtClean="0">
                          <a:effectLst/>
                          <a:latin typeface="Calibri"/>
                          <a:ea typeface="Calibri"/>
                          <a:cs typeface="Times New Roman"/>
                        </a:rPr>
                        <a:t> / </a:t>
                      </a:r>
                      <a:r>
                        <a:rPr lang="id-ID" sz="1000" dirty="0" smtClean="0">
                          <a:effectLst/>
                          <a:latin typeface="Calibri"/>
                          <a:ea typeface="Calibri"/>
                          <a:cs typeface="Times New Roman"/>
                        </a:rPr>
                        <a:t>ALDI</a:t>
                      </a:r>
                      <a:r>
                        <a:rPr lang="id-ID" sz="1000" baseline="0" dirty="0" smtClean="0">
                          <a:effectLst/>
                          <a:latin typeface="Calibri"/>
                          <a:ea typeface="Calibri"/>
                          <a:cs typeface="Times New Roman"/>
                        </a:rPr>
                        <a:t> FIRMANSYAH, SH.</a:t>
                      </a:r>
                      <a:endParaRPr lang="en-US" sz="1000" dirty="0">
                        <a:effectLst/>
                        <a:latin typeface="Calibri"/>
                        <a:ea typeface="Calibri"/>
                        <a:cs typeface="Times New Roman"/>
                      </a:endParaRPr>
                    </a:p>
                  </a:txBody>
                  <a:tcPr marL="68580" marR="68580" marT="0" marB="0"/>
                </a:tc>
              </a:tr>
              <a:tr h="703723">
                <a:tc>
                  <a:txBody>
                    <a:bodyPr/>
                    <a:lstStyle/>
                    <a:p>
                      <a:pPr marL="0" marR="0" lvl="0" indent="0">
                        <a:lnSpc>
                          <a:spcPct val="115000"/>
                        </a:lnSpc>
                        <a:spcBef>
                          <a:spcPts val="0"/>
                        </a:spcBef>
                        <a:spcAft>
                          <a:spcPts val="0"/>
                        </a:spcAft>
                        <a:buFont typeface="+mj-lt"/>
                        <a:buNone/>
                      </a:pPr>
                      <a:r>
                        <a:rPr lang="en-US" sz="1100" dirty="0" smtClean="0">
                          <a:solidFill>
                            <a:schemeClr val="bg1"/>
                          </a:solidFill>
                          <a:effectLst/>
                          <a:latin typeface="Calibri"/>
                          <a:ea typeface="Calibri"/>
                          <a:cs typeface="Times New Roman"/>
                        </a:rPr>
                        <a:t>Firm Overview</a:t>
                      </a:r>
                      <a:endParaRPr lang="en-US" sz="1100" dirty="0">
                        <a:solidFill>
                          <a:schemeClr val="bg1"/>
                        </a:solidFill>
                        <a:effectLst/>
                        <a:latin typeface="Calibri"/>
                        <a:ea typeface="Calibri"/>
                        <a:cs typeface="Times New Roman"/>
                      </a:endParaRPr>
                    </a:p>
                  </a:txBody>
                  <a:tcPr marL="68580" marR="68580" marT="0" marB="0" anchor="ctr"/>
                </a:tc>
                <a:tc>
                  <a:txBody>
                    <a:bodyPr/>
                    <a:lstStyle/>
                    <a:p>
                      <a:pPr marL="0" marR="0" algn="l">
                        <a:lnSpc>
                          <a:spcPct val="115000"/>
                        </a:lnSpc>
                        <a:spcBef>
                          <a:spcPts val="0"/>
                        </a:spcBef>
                        <a:spcAft>
                          <a:spcPts val="0"/>
                        </a:spcAft>
                        <a:buFont typeface="Arial" pitchFamily="34" charset="0"/>
                        <a:buChar char="•"/>
                      </a:pPr>
                      <a:r>
                        <a:rPr lang="en-GB" sz="1000" dirty="0" smtClean="0">
                          <a:effectLst/>
                          <a:latin typeface="+mn-lt"/>
                          <a:ea typeface="Calibri"/>
                          <a:cs typeface="Times New Roman"/>
                        </a:rPr>
                        <a:t>Fast growing Indonesian law firm, F&amp;K specializing in</a:t>
                      </a:r>
                      <a:r>
                        <a:rPr lang="en-GB" sz="1000" baseline="0" dirty="0" smtClean="0">
                          <a:effectLst/>
                          <a:latin typeface="+mn-lt"/>
                          <a:ea typeface="Calibri"/>
                          <a:cs typeface="Times New Roman"/>
                        </a:rPr>
                        <a:t> </a:t>
                      </a:r>
                      <a:r>
                        <a:rPr lang="en-GB" sz="1000" dirty="0" smtClean="0">
                          <a:effectLst/>
                          <a:latin typeface="+mn-lt"/>
                          <a:ea typeface="Calibri"/>
                          <a:cs typeface="Times New Roman"/>
                        </a:rPr>
                        <a:t>corporate legal matters and dispute resolution with a formal access to a wide range of professional solutions, legal services, database, and resources</a:t>
                      </a:r>
                      <a:endParaRPr lang="en-US" sz="1000" dirty="0">
                        <a:effectLst/>
                        <a:latin typeface="Calibri"/>
                        <a:ea typeface="Calibri"/>
                        <a:cs typeface="Times New Roman"/>
                      </a:endParaRPr>
                    </a:p>
                  </a:txBody>
                  <a:tcPr marL="68580" marR="68580" marT="0" marB="0"/>
                </a:tc>
              </a:tr>
              <a:tr h="570357">
                <a:tc>
                  <a:txBody>
                    <a:bodyPr/>
                    <a:lstStyle/>
                    <a:p>
                      <a:pPr marL="0" marR="0" lvl="0" indent="0">
                        <a:lnSpc>
                          <a:spcPct val="115000"/>
                        </a:lnSpc>
                        <a:spcBef>
                          <a:spcPts val="0"/>
                        </a:spcBef>
                        <a:spcAft>
                          <a:spcPts val="0"/>
                        </a:spcAft>
                        <a:buFont typeface="+mj-lt"/>
                        <a:buNone/>
                      </a:pPr>
                      <a:r>
                        <a:rPr lang="en-US" sz="1100" dirty="0" smtClean="0">
                          <a:solidFill>
                            <a:schemeClr val="bg1"/>
                          </a:solidFill>
                          <a:effectLst/>
                          <a:latin typeface="Calibri"/>
                          <a:ea typeface="Calibri"/>
                          <a:cs typeface="Times New Roman"/>
                        </a:rPr>
                        <a:t>Experience</a:t>
                      </a:r>
                      <a:endParaRPr lang="en-US" sz="1100" dirty="0">
                        <a:solidFill>
                          <a:schemeClr val="bg1"/>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buFont typeface="Arial" pitchFamily="34" charset="0"/>
                        <a:buChar char="•"/>
                      </a:pPr>
                      <a:r>
                        <a:rPr lang="id-ID" sz="1000" dirty="0" smtClean="0">
                          <a:effectLst/>
                          <a:latin typeface="Calibri"/>
                          <a:ea typeface="Calibri"/>
                          <a:cs typeface="Times New Roman"/>
                        </a:rPr>
                        <a:t>Reviewing</a:t>
                      </a:r>
                      <a:r>
                        <a:rPr lang="id-ID" sz="1000" baseline="0" dirty="0" smtClean="0">
                          <a:effectLst/>
                          <a:latin typeface="Calibri"/>
                          <a:ea typeface="Calibri"/>
                          <a:cs typeface="Times New Roman"/>
                        </a:rPr>
                        <a:t> and advising multiple sets of transaction documents and agreements of Selong Selo</a:t>
                      </a:r>
                      <a:endParaRPr lang="en-US" sz="1000" dirty="0" smtClean="0">
                        <a:effectLst/>
                        <a:latin typeface="Calibri"/>
                        <a:ea typeface="Calibri"/>
                        <a:cs typeface="Times New Roman"/>
                      </a:endParaRPr>
                    </a:p>
                    <a:p>
                      <a:pPr marL="0" marR="0">
                        <a:lnSpc>
                          <a:spcPct val="115000"/>
                        </a:lnSpc>
                        <a:spcBef>
                          <a:spcPts val="0"/>
                        </a:spcBef>
                        <a:spcAft>
                          <a:spcPts val="0"/>
                        </a:spcAft>
                        <a:buFont typeface="Arial" pitchFamily="34" charset="0"/>
                        <a:buChar char="•"/>
                      </a:pPr>
                      <a:r>
                        <a:rPr lang="en-US" sz="1000" baseline="0" dirty="0" smtClean="0">
                          <a:effectLst/>
                          <a:latin typeface="Calibri"/>
                          <a:ea typeface="Calibri"/>
                          <a:cs typeface="Times New Roman"/>
                        </a:rPr>
                        <a:t>Have already been working alongside multiple buyer of Selong Selo lots and have a structure and a set of documents ready to be tailored for a new buyer for a fee of around US$ [</a:t>
                      </a:r>
                      <a:r>
                        <a:rPr lang="id-ID" sz="1000" baseline="0" dirty="0" smtClean="0">
                          <a:effectLst/>
                          <a:latin typeface="Calibri"/>
                          <a:ea typeface="Calibri"/>
                          <a:cs typeface="Times New Roman"/>
                        </a:rPr>
                        <a:t>2</a:t>
                      </a:r>
                      <a:r>
                        <a:rPr lang="en-US" sz="1000" baseline="0" dirty="0" smtClean="0">
                          <a:effectLst/>
                          <a:latin typeface="Calibri"/>
                          <a:ea typeface="Calibri"/>
                          <a:cs typeface="Times New Roman"/>
                        </a:rPr>
                        <a:t>,000]</a:t>
                      </a:r>
                      <a:r>
                        <a:rPr lang="id-ID" sz="1000" baseline="0" dirty="0" smtClean="0">
                          <a:effectLst/>
                          <a:latin typeface="Calibri"/>
                          <a:ea typeface="Calibri"/>
                          <a:cs typeface="Times New Roman"/>
                        </a:rPr>
                        <a:t> – US$ [5,000]</a:t>
                      </a:r>
                      <a:endParaRPr lang="en-US" sz="1000" baseline="0" dirty="0" smtClean="0">
                        <a:effectLst/>
                        <a:latin typeface="Calibri"/>
                        <a:ea typeface="Calibri"/>
                        <a:cs typeface="Times New Roman"/>
                      </a:endParaRPr>
                    </a:p>
                  </a:txBody>
                  <a:tcPr marL="68580" marR="68580" marT="0" marB="0"/>
                </a:tc>
              </a:tr>
              <a:tr h="545957">
                <a:tc>
                  <a:txBody>
                    <a:bodyPr/>
                    <a:lstStyle/>
                    <a:p>
                      <a:pPr marL="0" marR="0" lvl="0" indent="0">
                        <a:lnSpc>
                          <a:spcPct val="115000"/>
                        </a:lnSpc>
                        <a:spcBef>
                          <a:spcPts val="0"/>
                        </a:spcBef>
                        <a:spcAft>
                          <a:spcPts val="0"/>
                        </a:spcAft>
                        <a:buFont typeface="+mj-lt"/>
                        <a:buNone/>
                      </a:pPr>
                      <a:r>
                        <a:rPr lang="en-US" sz="1100" dirty="0" smtClean="0">
                          <a:solidFill>
                            <a:schemeClr val="bg1"/>
                          </a:solidFill>
                          <a:effectLst/>
                          <a:latin typeface="Calibri"/>
                          <a:ea typeface="Calibri"/>
                          <a:cs typeface="Times New Roman"/>
                        </a:rPr>
                        <a:t>Address: </a:t>
                      </a:r>
                      <a:endParaRPr lang="en-US" sz="1100" dirty="0">
                        <a:solidFill>
                          <a:schemeClr val="bg1"/>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GB" sz="1000" dirty="0" err="1" smtClean="0">
                          <a:effectLst/>
                          <a:latin typeface="+mn-lt"/>
                          <a:ea typeface="Calibri"/>
                          <a:cs typeface="Times New Roman"/>
                        </a:rPr>
                        <a:t>Kemang</a:t>
                      </a:r>
                      <a:r>
                        <a:rPr lang="en-GB" sz="1000" dirty="0" smtClean="0">
                          <a:effectLst/>
                          <a:latin typeface="+mn-lt"/>
                          <a:ea typeface="Calibri"/>
                          <a:cs typeface="Times New Roman"/>
                        </a:rPr>
                        <a:t> Point Building</a:t>
                      </a:r>
                      <a:endParaRPr lang="id-ID" sz="1000" dirty="0" smtClean="0">
                        <a:effectLst/>
                        <a:latin typeface="+mn-lt"/>
                        <a:ea typeface="Calibri"/>
                        <a:cs typeface="Times New Roman"/>
                      </a:endParaRPr>
                    </a:p>
                    <a:p>
                      <a:pPr marL="0" marR="0">
                        <a:lnSpc>
                          <a:spcPct val="115000"/>
                        </a:lnSpc>
                        <a:spcBef>
                          <a:spcPts val="0"/>
                        </a:spcBef>
                        <a:spcAft>
                          <a:spcPts val="0"/>
                        </a:spcAft>
                      </a:pPr>
                      <a:r>
                        <a:rPr lang="en-GB" sz="1000" dirty="0" smtClean="0">
                          <a:effectLst/>
                          <a:latin typeface="+mn-lt"/>
                          <a:ea typeface="Calibri"/>
                          <a:cs typeface="Times New Roman"/>
                        </a:rPr>
                        <a:t>1st Floor, Unit 1-04 A</a:t>
                      </a:r>
                      <a:r>
                        <a:rPr lang="id-ID" sz="1000" dirty="0" smtClean="0">
                          <a:effectLst/>
                          <a:latin typeface="+mn-lt"/>
                          <a:ea typeface="Calibri"/>
                          <a:cs typeface="Times New Roman"/>
                        </a:rPr>
                        <a:t>,</a:t>
                      </a:r>
                      <a:r>
                        <a:rPr lang="id-ID" sz="1000" baseline="0" dirty="0" smtClean="0">
                          <a:effectLst/>
                          <a:latin typeface="+mn-lt"/>
                          <a:ea typeface="Calibri"/>
                          <a:cs typeface="Times New Roman"/>
                        </a:rPr>
                        <a:t> </a:t>
                      </a:r>
                      <a:r>
                        <a:rPr lang="en-GB" sz="1000" dirty="0" smtClean="0">
                          <a:effectLst/>
                          <a:latin typeface="+mn-lt"/>
                          <a:ea typeface="Calibri"/>
                          <a:cs typeface="Times New Roman"/>
                        </a:rPr>
                        <a:t>Jl. </a:t>
                      </a:r>
                      <a:r>
                        <a:rPr lang="en-GB" sz="1000" dirty="0" err="1" smtClean="0">
                          <a:effectLst/>
                          <a:latin typeface="+mn-lt"/>
                          <a:ea typeface="Calibri"/>
                          <a:cs typeface="Times New Roman"/>
                        </a:rPr>
                        <a:t>Kemang</a:t>
                      </a:r>
                      <a:r>
                        <a:rPr lang="en-GB" sz="1000" dirty="0" smtClean="0">
                          <a:effectLst/>
                          <a:latin typeface="+mn-lt"/>
                          <a:ea typeface="Calibri"/>
                          <a:cs typeface="Times New Roman"/>
                        </a:rPr>
                        <a:t> Raya No. 3</a:t>
                      </a:r>
                    </a:p>
                    <a:p>
                      <a:pPr marL="0" marR="0">
                        <a:lnSpc>
                          <a:spcPct val="115000"/>
                        </a:lnSpc>
                        <a:spcBef>
                          <a:spcPts val="0"/>
                        </a:spcBef>
                        <a:spcAft>
                          <a:spcPts val="0"/>
                        </a:spcAft>
                      </a:pPr>
                      <a:r>
                        <a:rPr lang="en-GB" sz="1000" dirty="0" smtClean="0">
                          <a:effectLst/>
                          <a:latin typeface="+mn-lt"/>
                          <a:ea typeface="Calibri"/>
                          <a:cs typeface="Times New Roman"/>
                        </a:rPr>
                        <a:t>Jakarta 12730, Indonesia</a:t>
                      </a:r>
                      <a:endParaRPr lang="en-US" sz="1000" dirty="0">
                        <a:effectLst/>
                        <a:latin typeface="Calibri"/>
                        <a:ea typeface="Calibri"/>
                        <a:cs typeface="Times New Roman"/>
                      </a:endParaRPr>
                    </a:p>
                  </a:txBody>
                  <a:tcPr marL="68580" marR="68580" marT="0" marB="0"/>
                </a:tc>
              </a:tr>
              <a:tr h="519884">
                <a:tc>
                  <a:txBody>
                    <a:bodyPr/>
                    <a:lstStyle/>
                    <a:p>
                      <a:pPr marL="0" marR="0" lvl="0" indent="0">
                        <a:lnSpc>
                          <a:spcPct val="115000"/>
                        </a:lnSpc>
                        <a:spcBef>
                          <a:spcPts val="0"/>
                        </a:spcBef>
                        <a:spcAft>
                          <a:spcPts val="0"/>
                        </a:spcAft>
                        <a:buFont typeface="+mj-lt"/>
                        <a:buNone/>
                      </a:pPr>
                      <a:r>
                        <a:rPr lang="en-US" sz="1100" dirty="0" smtClean="0">
                          <a:solidFill>
                            <a:schemeClr val="bg1"/>
                          </a:solidFill>
                          <a:effectLst/>
                          <a:latin typeface="Calibri"/>
                          <a:ea typeface="Calibri"/>
                          <a:cs typeface="Times New Roman"/>
                        </a:rPr>
                        <a:t>Contact Details</a:t>
                      </a:r>
                      <a:endParaRPr lang="en-US" sz="1100" dirty="0">
                        <a:solidFill>
                          <a:schemeClr val="bg1"/>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buFont typeface="Arial" pitchFamily="34" charset="0"/>
                        <a:buChar char="•"/>
                      </a:pPr>
                      <a:r>
                        <a:rPr lang="en-US" sz="1000" dirty="0" smtClean="0">
                          <a:effectLst/>
                          <a:latin typeface="Calibri"/>
                          <a:ea typeface="Calibri"/>
                          <a:cs typeface="Times New Roman"/>
                        </a:rPr>
                        <a:t>Website:</a:t>
                      </a:r>
                      <a:r>
                        <a:rPr lang="en-US" sz="1000" baseline="0" dirty="0" smtClean="0">
                          <a:effectLst/>
                          <a:latin typeface="Calibri"/>
                          <a:ea typeface="Calibri"/>
                          <a:cs typeface="Times New Roman"/>
                        </a:rPr>
                        <a:t> </a:t>
                      </a:r>
                      <a:r>
                        <a:rPr lang="pl-PL" sz="1000" baseline="0" dirty="0" err="1" smtClean="0">
                          <a:effectLst/>
                          <a:latin typeface="+mn-lt"/>
                          <a:ea typeface="Calibri"/>
                          <a:cs typeface="Times New Roman"/>
                          <a:hlinkClick r:id="rId5"/>
                        </a:rPr>
                        <a:t>www.fnklawfirm.com</a:t>
                      </a:r>
                      <a:endParaRPr lang="en-US" sz="1000" baseline="0" dirty="0" smtClean="0">
                        <a:effectLst/>
                        <a:latin typeface="+mn-lt"/>
                        <a:ea typeface="Calibri"/>
                        <a:cs typeface="Times New Roman"/>
                      </a:endParaRPr>
                    </a:p>
                    <a:p>
                      <a:pPr marL="0" marR="0">
                        <a:lnSpc>
                          <a:spcPct val="115000"/>
                        </a:lnSpc>
                        <a:spcBef>
                          <a:spcPts val="0"/>
                        </a:spcBef>
                        <a:spcAft>
                          <a:spcPts val="0"/>
                        </a:spcAft>
                        <a:buFont typeface="Arial" pitchFamily="34" charset="0"/>
                        <a:buChar char="•"/>
                      </a:pPr>
                      <a:r>
                        <a:rPr lang="en-US" sz="1000" baseline="0" dirty="0" smtClean="0">
                          <a:effectLst/>
                          <a:latin typeface="+mn-lt"/>
                          <a:ea typeface="Calibri"/>
                          <a:cs typeface="Times New Roman"/>
                        </a:rPr>
                        <a:t>Email: </a:t>
                      </a:r>
                      <a:r>
                        <a:rPr lang="id-ID" sz="1000" baseline="0" dirty="0" smtClean="0">
                          <a:effectLst/>
                          <a:latin typeface="+mn-lt"/>
                          <a:ea typeface="Calibri"/>
                          <a:cs typeface="Times New Roman"/>
                          <a:hlinkClick r:id="rId6"/>
                        </a:rPr>
                        <a:t>kurniagung</a:t>
                      </a:r>
                      <a:r>
                        <a:rPr lang="en-US" sz="1000" baseline="0" dirty="0" smtClean="0">
                          <a:effectLst/>
                          <a:latin typeface="+mn-lt"/>
                          <a:ea typeface="Calibri"/>
                          <a:cs typeface="Times New Roman"/>
                          <a:hlinkClick r:id="rId6"/>
                        </a:rPr>
                        <a:t>@fnklawfirm.com</a:t>
                      </a:r>
                      <a:endParaRPr lang="en-US" sz="1000" baseline="0" dirty="0" smtClean="0">
                        <a:effectLst/>
                        <a:latin typeface="+mn-lt"/>
                        <a:ea typeface="Calibri"/>
                        <a:cs typeface="Times New Roman"/>
                      </a:endParaRPr>
                    </a:p>
                    <a:p>
                      <a:pPr marL="0" marR="0">
                        <a:lnSpc>
                          <a:spcPct val="115000"/>
                        </a:lnSpc>
                        <a:spcBef>
                          <a:spcPts val="0"/>
                        </a:spcBef>
                        <a:spcAft>
                          <a:spcPts val="0"/>
                        </a:spcAft>
                        <a:buFont typeface="Arial" pitchFamily="34" charset="0"/>
                        <a:buChar char="•"/>
                      </a:pPr>
                      <a:r>
                        <a:rPr lang="en-US" sz="1000" baseline="0" dirty="0" smtClean="0">
                          <a:effectLst/>
                          <a:latin typeface="+mn-lt"/>
                          <a:ea typeface="Calibri"/>
                          <a:cs typeface="Times New Roman"/>
                        </a:rPr>
                        <a:t>Phone / Fax: +62 21 7181966</a:t>
                      </a:r>
                    </a:p>
                  </a:txBody>
                  <a:tcPr marL="68580" marR="68580" marT="0" marB="0"/>
                </a:tc>
              </a:tr>
            </a:tbl>
          </a:graphicData>
        </a:graphic>
      </p:graphicFrame>
      <p:graphicFrame>
        <p:nvGraphicFramePr>
          <p:cNvPr id="14" name="Group 1470"/>
          <p:cNvGraphicFramePr>
            <a:graphicFrameLocks/>
          </p:cNvGraphicFramePr>
          <p:nvPr>
            <p:extLst>
              <p:ext uri="{D42A27DB-BD31-4B8C-83A1-F6EECF244321}">
                <p14:modId xmlns:p14="http://schemas.microsoft.com/office/powerpoint/2010/main" val="2490481393"/>
              </p:ext>
            </p:extLst>
          </p:nvPr>
        </p:nvGraphicFramePr>
        <p:xfrm>
          <a:off x="4495800" y="1355007"/>
          <a:ext cx="3962400" cy="4625908"/>
        </p:xfrm>
        <a:graphic>
          <a:graphicData uri="http://schemas.openxmlformats.org/drawingml/2006/table">
            <a:tbl>
              <a:tblPr/>
              <a:tblGrid>
                <a:gridCol w="1147202"/>
                <a:gridCol w="2815198"/>
              </a:tblGrid>
              <a:tr h="1537059">
                <a:tc>
                  <a:txBody>
                    <a:bodyPr/>
                    <a:lstStyle/>
                    <a:p>
                      <a:pPr marL="57150" marR="0" lvl="0" indent="0" algn="ctr" defTabSz="1019175" rtl="0" eaLnBrk="1" fontAlgn="base" latinLnBrk="0" hangingPunct="1">
                        <a:lnSpc>
                          <a:spcPct val="100000"/>
                        </a:lnSpc>
                        <a:spcBef>
                          <a:spcPct val="25000"/>
                        </a:spcBef>
                        <a:spcAft>
                          <a:spcPct val="0"/>
                        </a:spcAft>
                        <a:buClr>
                          <a:srgbClr val="70193D"/>
                        </a:buClr>
                        <a:buSzPct val="95000"/>
                        <a:buFont typeface="Wingdings 2" pitchFamily="18" charset="2"/>
                        <a:buNone/>
                        <a:tabLst/>
                        <a:defRPr/>
                      </a:pPr>
                      <a:r>
                        <a:rPr lang="en-GB" altLang="zh-CN" sz="900" b="1" kern="1200" dirty="0" smtClean="0">
                          <a:solidFill>
                            <a:schemeClr val="tx1"/>
                          </a:solidFill>
                          <a:latin typeface="+mn-lt"/>
                          <a:ea typeface="+mn-ea"/>
                          <a:cs typeface="+mn-cs"/>
                        </a:rPr>
                        <a:t>ICHSAN PERWIRA KURNIAGUNG</a:t>
                      </a:r>
                      <a:r>
                        <a:rPr lang="id-ID" altLang="zh-CN" sz="900" b="1" kern="1200" dirty="0" smtClean="0">
                          <a:solidFill>
                            <a:schemeClr val="tx1"/>
                          </a:solidFill>
                          <a:latin typeface="+mn-lt"/>
                          <a:ea typeface="+mn-ea"/>
                          <a:cs typeface="+mn-cs"/>
                        </a:rPr>
                        <a:t>, SH., MH.</a:t>
                      </a:r>
                      <a:endParaRPr lang="zh-CN" altLang="en-US" sz="900" b="1" kern="1200" dirty="0" smtClean="0">
                        <a:solidFill>
                          <a:schemeClr val="tx1"/>
                        </a:solidFill>
                        <a:latin typeface="+mn-lt"/>
                        <a:ea typeface="+mn-ea"/>
                        <a:cs typeface="+mn-cs"/>
                      </a:endParaRPr>
                    </a:p>
                  </a:txBody>
                  <a:tcPr marL="35065" marR="35065" marT="31765" marB="31765"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180975" marR="0" lvl="0" indent="-180975" algn="l" defTabSz="981075" rtl="0" eaLnBrk="1" fontAlgn="base" latinLnBrk="0" hangingPunct="1">
                        <a:lnSpc>
                          <a:spcPct val="110000"/>
                        </a:lnSpc>
                        <a:spcBef>
                          <a:spcPct val="40000"/>
                        </a:spcBef>
                        <a:spcAft>
                          <a:spcPct val="0"/>
                        </a:spcAft>
                        <a:buClr>
                          <a:srgbClr val="FF0000"/>
                        </a:buClr>
                        <a:buSzPct val="100000"/>
                        <a:buFont typeface="Wingdings" pitchFamily="2" charset="2"/>
                        <a:buChar char="§"/>
                        <a:tabLst/>
                      </a:pPr>
                      <a:r>
                        <a:rPr lang="en-GB" altLang="zh-CN" sz="900" kern="1200" baseline="0" noProof="1" smtClean="0">
                          <a:solidFill>
                            <a:schemeClr val="tx1"/>
                          </a:solidFill>
                          <a:latin typeface="+mn-lt"/>
                          <a:ea typeface="STKaiti" pitchFamily="2" charset="-122"/>
                          <a:cs typeface="+mn-cs"/>
                        </a:rPr>
                        <a:t>Mr. Kurniagung obtained the Bachelor of Law degree </a:t>
                      </a:r>
                      <a:r>
                        <a:rPr lang="id-ID" altLang="zh-CN" sz="900" kern="1200" baseline="0" noProof="1" smtClean="0">
                          <a:solidFill>
                            <a:schemeClr val="tx1"/>
                          </a:solidFill>
                          <a:latin typeface="+mn-lt"/>
                          <a:ea typeface="STKaiti" pitchFamily="2" charset="-122"/>
                          <a:cs typeface="+mn-cs"/>
                        </a:rPr>
                        <a:t>and Master Degree </a:t>
                      </a:r>
                      <a:r>
                        <a:rPr lang="en-GB" altLang="zh-CN" sz="900" kern="1200" baseline="0" noProof="1" smtClean="0">
                          <a:solidFill>
                            <a:schemeClr val="tx1"/>
                          </a:solidFill>
                          <a:latin typeface="+mn-lt"/>
                          <a:ea typeface="STKaiti" pitchFamily="2" charset="-122"/>
                          <a:cs typeface="+mn-cs"/>
                        </a:rPr>
                        <a:t>from the Faculty of Law, majoring in Business Law at the University of Indonesia. Previously, he worked as a lawyer in first tier law firms in Indonesia for more than 5 (five) years</a:t>
                      </a:r>
                    </a:p>
                    <a:p>
                      <a:pPr marL="180975" marR="0" lvl="0" indent="-180975" algn="l" defTabSz="981075" rtl="0" eaLnBrk="1" fontAlgn="base" latinLnBrk="0" hangingPunct="1">
                        <a:lnSpc>
                          <a:spcPct val="110000"/>
                        </a:lnSpc>
                        <a:spcBef>
                          <a:spcPct val="40000"/>
                        </a:spcBef>
                        <a:spcAft>
                          <a:spcPct val="0"/>
                        </a:spcAft>
                        <a:buClr>
                          <a:srgbClr val="FF0000"/>
                        </a:buClr>
                        <a:buSzPct val="100000"/>
                        <a:buFont typeface="Wingdings" pitchFamily="2" charset="2"/>
                        <a:buChar char="§"/>
                        <a:tabLst/>
                      </a:pPr>
                      <a:r>
                        <a:rPr lang="en-GB" altLang="zh-CN" sz="900" kern="1200" baseline="0" noProof="1" smtClean="0">
                          <a:solidFill>
                            <a:schemeClr val="tx1"/>
                          </a:solidFill>
                          <a:latin typeface="+mn-lt"/>
                          <a:ea typeface="STKaiti" pitchFamily="2" charset="-122"/>
                          <a:cs typeface="+mn-cs"/>
                        </a:rPr>
                        <a:t>He has wide experiences in general corporate, foreign investment, capital market, banking and transnational syndicated loans, various acquisition and spin-off, mining, high-profile anti-trust proceedings, and mega-infrastructure deals in the scheme of Public-Private Partnership. In addition, Mr. Kurniagung also obtain certifications with regard to his expertise in the field of anti-trust/competition law and Islamic Finance Law</a:t>
                      </a:r>
                    </a:p>
                    <a:p>
                      <a:pPr marL="180975" marR="0" lvl="0" indent="-180975" algn="l" defTabSz="981075" rtl="0" eaLnBrk="1" fontAlgn="base" latinLnBrk="0" hangingPunct="1">
                        <a:lnSpc>
                          <a:spcPct val="110000"/>
                        </a:lnSpc>
                        <a:spcBef>
                          <a:spcPct val="40000"/>
                        </a:spcBef>
                        <a:spcAft>
                          <a:spcPct val="0"/>
                        </a:spcAft>
                        <a:buClr>
                          <a:srgbClr val="FF0000"/>
                        </a:buClr>
                        <a:buSzPct val="100000"/>
                        <a:buFont typeface="Wingdings" pitchFamily="2" charset="2"/>
                        <a:buChar char="§"/>
                        <a:tabLst/>
                      </a:pPr>
                      <a:r>
                        <a:rPr lang="en-US" altLang="zh-CN" sz="900" kern="1200" baseline="0" noProof="1" smtClean="0">
                          <a:solidFill>
                            <a:schemeClr val="tx1"/>
                          </a:solidFill>
                          <a:latin typeface="+mn-lt"/>
                          <a:ea typeface="STKaiti" pitchFamily="2" charset="-122"/>
                          <a:cs typeface="+mn-cs"/>
                        </a:rPr>
                        <a:t>Email: </a:t>
                      </a:r>
                      <a:r>
                        <a:rPr lang="en-US" altLang="zh-CN" sz="900" kern="1200" baseline="0" noProof="1" smtClean="0">
                          <a:solidFill>
                            <a:schemeClr val="tx1"/>
                          </a:solidFill>
                          <a:latin typeface="+mn-lt"/>
                          <a:ea typeface="STKaiti" pitchFamily="2" charset="-122"/>
                          <a:cs typeface="+mn-cs"/>
                          <a:hlinkClick r:id="rId7"/>
                        </a:rPr>
                        <a:t>kurniagung@fnklawfirm.com</a:t>
                      </a:r>
                      <a:endParaRPr lang="en-US" altLang="zh-CN" sz="900" kern="1200" baseline="0" noProof="1" smtClean="0">
                        <a:solidFill>
                          <a:schemeClr val="tx1"/>
                        </a:solidFill>
                        <a:latin typeface="+mn-lt"/>
                        <a:ea typeface="STKaiti" pitchFamily="2" charset="-122"/>
                        <a:cs typeface="+mn-cs"/>
                      </a:endParaRPr>
                    </a:p>
                  </a:txBody>
                  <a:tcPr marL="35065" marR="35065" marT="31765" marB="31765"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r h="1537059">
                <a:tc>
                  <a:txBody>
                    <a:bodyPr/>
                    <a:lstStyle/>
                    <a:p>
                      <a:pPr marL="57150" marR="0" lvl="0" indent="0" algn="ctr" defTabSz="1019175" rtl="0" eaLnBrk="1" fontAlgn="base" latinLnBrk="0" hangingPunct="1">
                        <a:lnSpc>
                          <a:spcPct val="100000"/>
                        </a:lnSpc>
                        <a:spcBef>
                          <a:spcPct val="25000"/>
                        </a:spcBef>
                        <a:spcAft>
                          <a:spcPct val="0"/>
                        </a:spcAft>
                        <a:buClr>
                          <a:srgbClr val="70193D"/>
                        </a:buClr>
                        <a:buSzPct val="95000"/>
                        <a:buFont typeface="Wingdings 2" pitchFamily="18" charset="2"/>
                        <a:buNone/>
                        <a:tabLst/>
                      </a:pPr>
                      <a:r>
                        <a:rPr lang="en-GB" altLang="zh-CN" sz="900" b="1" kern="1200" dirty="0" smtClean="0">
                          <a:solidFill>
                            <a:schemeClr val="tx1"/>
                          </a:solidFill>
                          <a:latin typeface="+mn-lt"/>
                          <a:ea typeface="+mn-ea"/>
                          <a:cs typeface="+mn-cs"/>
                        </a:rPr>
                        <a:t>ALDI FIRMANSYAH</a:t>
                      </a:r>
                      <a:r>
                        <a:rPr lang="id-ID" altLang="zh-CN" sz="900" b="1" kern="1200" dirty="0" smtClean="0">
                          <a:solidFill>
                            <a:schemeClr val="tx1"/>
                          </a:solidFill>
                          <a:latin typeface="+mn-lt"/>
                          <a:ea typeface="+mn-ea"/>
                          <a:cs typeface="+mn-cs"/>
                        </a:rPr>
                        <a:t>, SH.</a:t>
                      </a:r>
                      <a:endParaRPr lang="zh-CN" altLang="en-US" sz="900" b="1" kern="1200" dirty="0" smtClean="0">
                        <a:solidFill>
                          <a:schemeClr val="tx1"/>
                        </a:solidFill>
                        <a:latin typeface="+mn-lt"/>
                        <a:ea typeface="+mn-ea"/>
                        <a:cs typeface="+mn-cs"/>
                      </a:endParaRPr>
                    </a:p>
                  </a:txBody>
                  <a:tcPr marL="35065" marR="35065" marT="31765" marB="31765"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180975" marR="0" lvl="0" indent="-180975" algn="l" defTabSz="981075" rtl="0" eaLnBrk="1" fontAlgn="base" latinLnBrk="0" hangingPunct="1">
                        <a:lnSpc>
                          <a:spcPct val="110000"/>
                        </a:lnSpc>
                        <a:spcBef>
                          <a:spcPct val="40000"/>
                        </a:spcBef>
                        <a:spcAft>
                          <a:spcPct val="0"/>
                        </a:spcAft>
                        <a:buClr>
                          <a:srgbClr val="FF0000"/>
                        </a:buClr>
                        <a:buSzPct val="100000"/>
                        <a:buFont typeface="Wingdings" pitchFamily="2" charset="2"/>
                        <a:buChar char="§"/>
                        <a:tabLst/>
                      </a:pPr>
                      <a:r>
                        <a:rPr lang="en-GB" altLang="zh-CN" sz="900" kern="1200" baseline="0" noProof="1" smtClean="0">
                          <a:solidFill>
                            <a:schemeClr val="tx1"/>
                          </a:solidFill>
                          <a:latin typeface="+mn-lt"/>
                          <a:ea typeface="STKaiti" pitchFamily="2" charset="-122"/>
                          <a:cs typeface="+mn-cs"/>
                        </a:rPr>
                        <a:t>Mr. Firmansyah obtained the Bachelor of Law degree from the Faculty of Law, majoring in Civil Law at the Parahyangan University</a:t>
                      </a:r>
                    </a:p>
                    <a:p>
                      <a:pPr marL="180975" marR="0" lvl="0" indent="-180975" algn="l" defTabSz="981075" rtl="0" eaLnBrk="1" fontAlgn="base" latinLnBrk="0" hangingPunct="1">
                        <a:lnSpc>
                          <a:spcPct val="110000"/>
                        </a:lnSpc>
                        <a:spcBef>
                          <a:spcPct val="40000"/>
                        </a:spcBef>
                        <a:spcAft>
                          <a:spcPct val="0"/>
                        </a:spcAft>
                        <a:buClr>
                          <a:srgbClr val="FF0000"/>
                        </a:buClr>
                        <a:buSzPct val="100000"/>
                        <a:buFont typeface="Wingdings" pitchFamily="2" charset="2"/>
                        <a:buChar char="§"/>
                        <a:tabLst/>
                      </a:pPr>
                      <a:r>
                        <a:rPr lang="en-GB" altLang="zh-CN" sz="900" kern="1200" baseline="0" noProof="1" smtClean="0">
                          <a:solidFill>
                            <a:schemeClr val="tx1"/>
                          </a:solidFill>
                          <a:latin typeface="+mn-lt"/>
                          <a:ea typeface="STKaiti" pitchFamily="2" charset="-122"/>
                          <a:cs typeface="+mn-cs"/>
                        </a:rPr>
                        <a:t>He also obtained a Receiver and Administrator (Kurator dan Pengurus) license that is acquired from the Association of Indonesian Receiver and Administrator (AKPI). He previously worked in one of reputable law firm specialised in high profile litigation cases for more than 5 (five) years</a:t>
                      </a:r>
                    </a:p>
                    <a:p>
                      <a:pPr marL="180975" marR="0" lvl="0" indent="-180975" algn="l" defTabSz="981075" rtl="0" eaLnBrk="1" fontAlgn="base" latinLnBrk="0" hangingPunct="1">
                        <a:lnSpc>
                          <a:spcPct val="110000"/>
                        </a:lnSpc>
                        <a:spcBef>
                          <a:spcPct val="40000"/>
                        </a:spcBef>
                        <a:spcAft>
                          <a:spcPct val="0"/>
                        </a:spcAft>
                        <a:buClr>
                          <a:srgbClr val="FF0000"/>
                        </a:buClr>
                        <a:buSzPct val="100000"/>
                        <a:buFont typeface="Wingdings" pitchFamily="2" charset="2"/>
                        <a:buChar char="§"/>
                        <a:tabLst/>
                      </a:pPr>
                      <a:r>
                        <a:rPr lang="en-GB" altLang="zh-CN" sz="900" kern="1200" baseline="0" noProof="1" smtClean="0">
                          <a:solidFill>
                            <a:schemeClr val="tx1"/>
                          </a:solidFill>
                          <a:latin typeface="+mn-lt"/>
                          <a:ea typeface="STKaiti" pitchFamily="2" charset="-122"/>
                          <a:cs typeface="+mn-cs"/>
                        </a:rPr>
                        <a:t>He has a broad exposure in handling major litigation cases, including commercial dispute, bankruptcy cases, land and property, complex civil disputes, general corporate, corruption and criminal proceeding</a:t>
                      </a:r>
                      <a:endParaRPr lang="en-US" altLang="zh-CN" sz="900" kern="1200" baseline="0" noProof="1" smtClean="0">
                        <a:solidFill>
                          <a:schemeClr val="tx1"/>
                        </a:solidFill>
                        <a:latin typeface="+mn-lt"/>
                        <a:ea typeface="STKaiti" pitchFamily="2" charset="-122"/>
                        <a:cs typeface="+mn-cs"/>
                      </a:endParaRPr>
                    </a:p>
                    <a:p>
                      <a:pPr marL="180975" marR="0" lvl="0" indent="-180975" algn="l" defTabSz="981075" rtl="0" eaLnBrk="1" fontAlgn="base" latinLnBrk="0" hangingPunct="1">
                        <a:lnSpc>
                          <a:spcPct val="110000"/>
                        </a:lnSpc>
                        <a:spcBef>
                          <a:spcPct val="40000"/>
                        </a:spcBef>
                        <a:spcAft>
                          <a:spcPct val="0"/>
                        </a:spcAft>
                        <a:buClr>
                          <a:srgbClr val="FF0000"/>
                        </a:buClr>
                        <a:buSzPct val="100000"/>
                        <a:buFont typeface="Wingdings" pitchFamily="2" charset="2"/>
                        <a:buChar char="§"/>
                        <a:tabLst/>
                      </a:pPr>
                      <a:r>
                        <a:rPr lang="en-US" altLang="zh-CN" sz="900" kern="1200" baseline="0" noProof="1" smtClean="0">
                          <a:solidFill>
                            <a:schemeClr val="tx1"/>
                          </a:solidFill>
                          <a:latin typeface="+mn-lt"/>
                          <a:ea typeface="STKaiti" pitchFamily="2" charset="-122"/>
                          <a:cs typeface="+mn-cs"/>
                        </a:rPr>
                        <a:t>Email: </a:t>
                      </a:r>
                      <a:r>
                        <a:rPr lang="en-US" altLang="zh-CN" sz="900" kern="1200" baseline="0" noProof="1" smtClean="0">
                          <a:solidFill>
                            <a:schemeClr val="tx1"/>
                          </a:solidFill>
                          <a:latin typeface="+mn-lt"/>
                          <a:ea typeface="STKaiti" pitchFamily="2" charset="-122"/>
                          <a:cs typeface="+mn-cs"/>
                          <a:hlinkClick r:id="rId8"/>
                        </a:rPr>
                        <a:t>firmansyah@fnklawfirm.com</a:t>
                      </a:r>
                      <a:endParaRPr lang="en-US" altLang="zh-CN" sz="900" kern="1200" baseline="0" noProof="1" smtClean="0">
                        <a:solidFill>
                          <a:schemeClr val="tx1"/>
                        </a:solidFill>
                        <a:latin typeface="+mn-lt"/>
                        <a:ea typeface="STKaiti" pitchFamily="2" charset="-122"/>
                        <a:cs typeface="+mn-cs"/>
                      </a:endParaRPr>
                    </a:p>
                  </a:txBody>
                  <a:tcPr marL="35065" marR="35065" marT="31765" marB="31765" anchor="ctr" horzOverflow="overflow">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bl>
          </a:graphicData>
        </a:graphic>
      </p:graphicFrame>
      <p:pic>
        <p:nvPicPr>
          <p:cNvPr id="21" name="Picture 2"/>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514596" y="1419225"/>
            <a:ext cx="417195" cy="3429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cxnSp>
        <p:nvCxnSpPr>
          <p:cNvPr id="15" name="Straight Connector 14"/>
          <p:cNvCxnSpPr/>
          <p:nvPr/>
        </p:nvCxnSpPr>
        <p:spPr>
          <a:xfrm>
            <a:off x="647700" y="6705600"/>
            <a:ext cx="7772400" cy="0"/>
          </a:xfrm>
          <a:prstGeom prst="line">
            <a:avLst/>
          </a:prstGeom>
          <a:ln>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16" name="Rectangle 68"/>
          <p:cNvSpPr>
            <a:spLocks noChangeArrowheads="1"/>
          </p:cNvSpPr>
          <p:nvPr/>
        </p:nvSpPr>
        <p:spPr bwMode="auto">
          <a:xfrm>
            <a:off x="685800" y="6270928"/>
            <a:ext cx="7696200" cy="329897"/>
          </a:xfrm>
          <a:prstGeom prst="rect">
            <a:avLst/>
          </a:prstGeom>
          <a:solidFill>
            <a:schemeClr val="accent1">
              <a:alpha val="50000"/>
            </a:schemeClr>
          </a:solidFill>
          <a:ln w="9525" algn="ctr">
            <a:solidFill>
              <a:schemeClr val="tx2"/>
            </a:solidFill>
            <a:miter lim="800000"/>
            <a:headEnd/>
            <a:tailEnd/>
          </a:ln>
          <a:effectLst/>
        </p:spPr>
        <p:txBody>
          <a:bodyPr wrap="square" lIns="17995" tIns="17995" rIns="18284" bIns="18284" anchor="ctr">
            <a:noAutofit/>
          </a:bodyPr>
          <a:lstStyle/>
          <a:p>
            <a:r>
              <a:rPr lang="en-AU" sz="1400" b="1" dirty="0" smtClean="0"/>
              <a:t>Selong Selo Recommends independent F&amp;K Lawyers in Jakarta (</a:t>
            </a:r>
            <a:r>
              <a:rPr lang="en-US" sz="1400" dirty="0" smtClean="0">
                <a:hlinkClick r:id="rId10"/>
              </a:rPr>
              <a:t>http://fnklawfirm.com/</a:t>
            </a:r>
            <a:r>
              <a:rPr lang="en-US" sz="1400" b="1" dirty="0" smtClean="0"/>
              <a:t>)</a:t>
            </a:r>
            <a:endParaRPr lang="en-AU" sz="1400" b="1" dirty="0"/>
          </a:p>
        </p:txBody>
      </p:sp>
      <p:pic>
        <p:nvPicPr>
          <p:cNvPr id="17" name="Picture 2"/>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467600" y="6296025"/>
            <a:ext cx="347663" cy="28575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18" name="Slide Number Placeholder 1"/>
          <p:cNvSpPr>
            <a:spLocks noGrp="1"/>
          </p:cNvSpPr>
          <p:nvPr>
            <p:ph type="sldNum" sz="quarter" idx="12"/>
          </p:nvPr>
        </p:nvSpPr>
        <p:spPr>
          <a:xfrm>
            <a:off x="7010400" y="6492875"/>
            <a:ext cx="2133600" cy="365125"/>
          </a:xfrm>
        </p:spPr>
        <p:txBody>
          <a:bodyPr/>
          <a:lstStyle/>
          <a:p>
            <a:fld id="{610DF9FC-413E-472E-8A69-BC90CB184D85}" type="slidenum">
              <a:rPr lang="en-SG" smtClean="0"/>
              <a:pPr/>
              <a:t>15</a:t>
            </a:fld>
            <a:endParaRPr lang="en-SG" dirty="0"/>
          </a:p>
        </p:txBody>
      </p:sp>
      <p:sp>
        <p:nvSpPr>
          <p:cNvPr id="19" name="Rectangle 18"/>
          <p:cNvSpPr/>
          <p:nvPr/>
        </p:nvSpPr>
        <p:spPr>
          <a:xfrm>
            <a:off x="609599" y="5254329"/>
            <a:ext cx="3783553" cy="917871"/>
          </a:xfrm>
          <a:prstGeom prst="rect">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314"/>
          <p:cNvSpPr>
            <a:spLocks noChangeArrowheads="1"/>
          </p:cNvSpPr>
          <p:nvPr>
            <p:custDataLst>
              <p:tags r:id="rId2"/>
            </p:custDataLst>
          </p:nvPr>
        </p:nvSpPr>
        <p:spPr bwMode="gray">
          <a:xfrm>
            <a:off x="593379" y="5255097"/>
            <a:ext cx="3810001" cy="222250"/>
          </a:xfrm>
          <a:prstGeom prst="rect">
            <a:avLst/>
          </a:prstGeom>
          <a:solidFill>
            <a:schemeClr val="accent1"/>
          </a:solidFill>
          <a:ln w="6350" algn="ctr">
            <a:solidFill>
              <a:schemeClr val="accent1"/>
            </a:solidFill>
            <a:miter lim="800000"/>
            <a:headEnd/>
            <a:tailEnd/>
          </a:ln>
          <a:effectLst/>
        </p:spPr>
        <p:txBody>
          <a:bodyPr lIns="0" tIns="18288" rIns="0" bIns="18288" anchor="ctr"/>
          <a:lstStyle/>
          <a:p>
            <a:pPr algn="ctr" defTabSz="762000" eaLnBrk="0" hangingPunct="0"/>
            <a:r>
              <a:rPr lang="en-US" altLang="ko-KR" sz="1000" b="1" dirty="0" smtClean="0">
                <a:solidFill>
                  <a:srgbClr val="FFFFFF"/>
                </a:solidFill>
                <a:ea typeface="SimSun" pitchFamily="2" charset="-122"/>
                <a:cs typeface="Arial" pitchFamily="34" charset="0"/>
              </a:rPr>
              <a:t>Fees Agreed</a:t>
            </a:r>
            <a:endParaRPr lang="en-US" altLang="ko-KR" sz="1000" b="1" dirty="0">
              <a:solidFill>
                <a:srgbClr val="FFFFFF"/>
              </a:solidFill>
              <a:ea typeface="SimSun" pitchFamily="2" charset="-122"/>
              <a:cs typeface="Arial" pitchFamily="34" charset="0"/>
            </a:endParaRPr>
          </a:p>
        </p:txBody>
      </p:sp>
      <p:sp>
        <p:nvSpPr>
          <p:cNvPr id="22" name="Content Placeholder 2"/>
          <p:cNvSpPr txBox="1">
            <a:spLocks/>
          </p:cNvSpPr>
          <p:nvPr/>
        </p:nvSpPr>
        <p:spPr>
          <a:xfrm>
            <a:off x="609600" y="5486400"/>
            <a:ext cx="3810000" cy="1474440"/>
          </a:xfrm>
          <a:prstGeom prst="rect">
            <a:avLst/>
          </a:prstGeom>
        </p:spPr>
        <p:txBody>
          <a:bodyPr vert="horz" lIns="91440" tIns="45720" rIns="91440" bIns="45720" rtlCol="0">
            <a:noAutofit/>
          </a:bodyPr>
          <a:lstStyle>
            <a:lvl1pPr marL="342900" indent="-342900">
              <a:lnSpc>
                <a:spcPct val="150000"/>
              </a:lnSpc>
              <a:spcBef>
                <a:spcPct val="20000"/>
              </a:spcBef>
              <a:buFont typeface="Arial" pitchFamily="34" charset="0"/>
              <a:buChar char="•"/>
              <a:defRPr sz="900">
                <a:solidFill>
                  <a:schemeClr val="tx2"/>
                </a:solidFill>
              </a:defRPr>
            </a:lvl1pPr>
            <a:lvl2pPr marL="742950" indent="-285750">
              <a:spcBef>
                <a:spcPct val="20000"/>
              </a:spcBef>
              <a:buFont typeface="Arial" pitchFamily="34" charset="0"/>
              <a:buChar char="–"/>
              <a:defRPr sz="2800"/>
            </a:lvl2pPr>
            <a:lvl3pPr marL="1143000" indent="-228600">
              <a:spcBef>
                <a:spcPct val="20000"/>
              </a:spcBef>
              <a:buFont typeface="Arial" pitchFamily="34" charset="0"/>
              <a:buChar char="•"/>
              <a:defRPr sz="2400"/>
            </a:lvl3pPr>
            <a:lvl4pPr marL="1600200" indent="-228600">
              <a:spcBef>
                <a:spcPct val="20000"/>
              </a:spcBef>
              <a:buFont typeface="Arial" pitchFamily="34" charset="0"/>
              <a:buChar char="–"/>
              <a:defRPr sz="2000"/>
            </a:lvl4pPr>
            <a:lvl5pPr marL="2057400" indent="-228600">
              <a:spcBef>
                <a:spcPct val="20000"/>
              </a:spcBef>
              <a:buFont typeface="Arial" pitchFamily="34" charset="0"/>
              <a:buChar char="»"/>
              <a:defRPr sz="2000"/>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pPr marL="180975" indent="-180975" algn="just">
              <a:lnSpc>
                <a:spcPts val="1600"/>
              </a:lnSpc>
            </a:pPr>
            <a:r>
              <a:rPr lang="en-AU" sz="1000" b="1" dirty="0" smtClean="0">
                <a:solidFill>
                  <a:schemeClr val="tx1"/>
                </a:solidFill>
              </a:rPr>
              <a:t>Stage 1 </a:t>
            </a:r>
            <a:r>
              <a:rPr lang="en-AU" sz="1000" dirty="0" smtClean="0">
                <a:solidFill>
                  <a:schemeClr val="tx1"/>
                </a:solidFill>
              </a:rPr>
              <a:t>: Due Diligence $2500</a:t>
            </a:r>
          </a:p>
          <a:p>
            <a:pPr marL="180975" indent="-180975" algn="just">
              <a:lnSpc>
                <a:spcPts val="1600"/>
              </a:lnSpc>
            </a:pPr>
            <a:r>
              <a:rPr lang="en-AU" sz="1000" b="1" dirty="0" smtClean="0">
                <a:solidFill>
                  <a:schemeClr val="tx1"/>
                </a:solidFill>
              </a:rPr>
              <a:t>Stage 2</a:t>
            </a:r>
            <a:r>
              <a:rPr lang="en-AU" sz="1000" dirty="0" smtClean="0">
                <a:solidFill>
                  <a:schemeClr val="tx1"/>
                </a:solidFill>
              </a:rPr>
              <a:t>: Partnership Agreements $2500</a:t>
            </a:r>
            <a:endParaRPr lang="en-SG" sz="1000" dirty="0">
              <a:solidFill>
                <a:schemeClr val="tx1"/>
              </a:solidFill>
            </a:endParaRPr>
          </a:p>
        </p:txBody>
      </p:sp>
      <p:pic>
        <p:nvPicPr>
          <p:cNvPr id="24" name="Picture 3"/>
          <p:cNvPicPr>
            <a:picLocks noChangeAspect="1" noChangeArrowheads="1"/>
          </p:cNvPicPr>
          <p:nvPr/>
        </p:nvPicPr>
        <p:blipFill>
          <a:blip r:embed="rId11" cstate="print"/>
          <a:srcRect l="5780" r="7514"/>
          <a:stretch>
            <a:fillRect/>
          </a:stretch>
        </p:blipFill>
        <p:spPr bwMode="auto">
          <a:xfrm>
            <a:off x="4533900" y="2133600"/>
            <a:ext cx="1143000" cy="1379220"/>
          </a:xfrm>
          <a:prstGeom prst="rect">
            <a:avLst/>
          </a:prstGeom>
          <a:noFill/>
          <a:ln w="9525">
            <a:noFill/>
            <a:miter lim="800000"/>
            <a:headEnd/>
            <a:tailEnd/>
          </a:ln>
        </p:spPr>
      </p:pic>
      <p:pic>
        <p:nvPicPr>
          <p:cNvPr id="23" name="Picture 2"/>
          <p:cNvPicPr>
            <a:picLocks noChangeAspect="1" noChangeArrowheads="1"/>
          </p:cNvPicPr>
          <p:nvPr/>
        </p:nvPicPr>
        <p:blipFill>
          <a:blip r:embed="rId12" cstate="print"/>
          <a:srcRect l="13575" r="18552" b="16462"/>
          <a:stretch>
            <a:fillRect/>
          </a:stretch>
        </p:blipFill>
        <p:spPr bwMode="auto">
          <a:xfrm>
            <a:off x="4510709" y="4495800"/>
            <a:ext cx="1143000" cy="1295396"/>
          </a:xfrm>
          <a:prstGeom prst="rect">
            <a:avLst/>
          </a:prstGeom>
          <a:noFill/>
          <a:ln w="9525">
            <a:noFill/>
            <a:miter lim="800000"/>
            <a:headEnd/>
            <a:tailEnd/>
          </a:ln>
        </p:spPr>
      </p:pic>
    </p:spTree>
    <p:extLst>
      <p:ext uri="{BB962C8B-B14F-4D97-AF65-F5344CB8AC3E}">
        <p14:creationId xmlns:p14="http://schemas.microsoft.com/office/powerpoint/2010/main" val="4487918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Picture 4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09089" y="56212"/>
            <a:ext cx="582511" cy="485426"/>
          </a:xfrm>
          <a:prstGeom prst="rect">
            <a:avLst/>
          </a:prstGeom>
        </p:spPr>
      </p:pic>
      <p:cxnSp>
        <p:nvCxnSpPr>
          <p:cNvPr id="29" name="Straight Connector 28"/>
          <p:cNvCxnSpPr/>
          <p:nvPr/>
        </p:nvCxnSpPr>
        <p:spPr>
          <a:xfrm>
            <a:off x="647700" y="685800"/>
            <a:ext cx="7772400" cy="0"/>
          </a:xfrm>
          <a:prstGeom prst="line">
            <a:avLst/>
          </a:prstGeom>
          <a:ln>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647700" y="314325"/>
            <a:ext cx="3952429" cy="369332"/>
          </a:xfrm>
          <a:prstGeom prst="rect">
            <a:avLst/>
          </a:prstGeom>
        </p:spPr>
        <p:txBody>
          <a:bodyPr wrap="none">
            <a:spAutoFit/>
          </a:bodyPr>
          <a:lstStyle/>
          <a:p>
            <a:r>
              <a:rPr lang="en-SG" i="1" dirty="0" smtClean="0">
                <a:solidFill>
                  <a:schemeClr val="accent1"/>
                </a:solidFill>
              </a:rPr>
              <a:t>Stage Two – Overview of </a:t>
            </a:r>
            <a:r>
              <a:rPr lang="en-SG" i="1" dirty="0" err="1" smtClean="0">
                <a:solidFill>
                  <a:schemeClr val="accent1"/>
                </a:solidFill>
              </a:rPr>
              <a:t>F&amp;K’s</a:t>
            </a:r>
            <a:r>
              <a:rPr lang="en-SG" i="1" dirty="0" smtClean="0">
                <a:solidFill>
                  <a:schemeClr val="accent1"/>
                </a:solidFill>
              </a:rPr>
              <a:t> Structure</a:t>
            </a:r>
            <a:endParaRPr lang="en-US" dirty="0">
              <a:solidFill>
                <a:schemeClr val="accent1"/>
              </a:solidFill>
            </a:endParaRPr>
          </a:p>
        </p:txBody>
      </p:sp>
      <p:sp>
        <p:nvSpPr>
          <p:cNvPr id="6" name="Text Box 4"/>
          <p:cNvSpPr txBox="1">
            <a:spLocks noChangeArrowheads="1"/>
          </p:cNvSpPr>
          <p:nvPr>
            <p:custDataLst>
              <p:tags r:id="rId1"/>
            </p:custDataLst>
          </p:nvPr>
        </p:nvSpPr>
        <p:spPr bwMode="auto">
          <a:xfrm>
            <a:off x="685800" y="828675"/>
            <a:ext cx="7772400" cy="381000"/>
          </a:xfrm>
          <a:prstGeom prst="rect">
            <a:avLst/>
          </a:prstGeom>
          <a:noFill/>
          <a:ln w="9525">
            <a:noFill/>
            <a:miter lim="800000"/>
            <a:headEnd/>
            <a:tailEnd/>
          </a:ln>
          <a:effectLst/>
        </p:spPr>
        <p:txBody>
          <a:bodyPr lIns="0" tIns="0" rIns="100584" bIns="18288"/>
          <a:lstStyle/>
          <a:p>
            <a:r>
              <a:rPr lang="en-GB" sz="1400" i="1" dirty="0" smtClean="0">
                <a:solidFill>
                  <a:schemeClr val="accent1"/>
                </a:solidFill>
              </a:rPr>
              <a:t>Ownership will be secured through a mortgage agreement and retaining the land title certificate</a:t>
            </a:r>
          </a:p>
        </p:txBody>
      </p:sp>
      <p:graphicFrame>
        <p:nvGraphicFramePr>
          <p:cNvPr id="26" name="Table 25"/>
          <p:cNvGraphicFramePr>
            <a:graphicFrameLocks noGrp="1"/>
          </p:cNvGraphicFramePr>
          <p:nvPr>
            <p:extLst>
              <p:ext uri="{D42A27DB-BD31-4B8C-83A1-F6EECF244321}">
                <p14:modId xmlns:p14="http://schemas.microsoft.com/office/powerpoint/2010/main" val="3453517149"/>
              </p:ext>
            </p:extLst>
          </p:nvPr>
        </p:nvGraphicFramePr>
        <p:xfrm>
          <a:off x="643233" y="2796429"/>
          <a:ext cx="7814967" cy="3823446"/>
        </p:xfrm>
        <a:graphic>
          <a:graphicData uri="http://schemas.openxmlformats.org/drawingml/2006/table">
            <a:tbl>
              <a:tblPr firstRow="1" bandRow="1">
                <a:tableStyleId>{5C22544A-7EE6-4342-B048-85BDC9FD1C3A}</a:tableStyleId>
              </a:tblPr>
              <a:tblGrid>
                <a:gridCol w="823617"/>
                <a:gridCol w="819150"/>
                <a:gridCol w="876300"/>
                <a:gridCol w="2667000"/>
                <a:gridCol w="2628900"/>
              </a:tblGrid>
              <a:tr h="243014">
                <a:tc>
                  <a:txBody>
                    <a:bodyPr/>
                    <a:lstStyle/>
                    <a:p>
                      <a:pPr algn="ctr"/>
                      <a:endParaRPr lang="en-US" sz="1000" b="1" dirty="0"/>
                    </a:p>
                  </a:txBody>
                  <a:tcPr marL="83127" marR="83127" marT="40341" marB="40341"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D3CEC4"/>
                      </a:solidFill>
                      <a:prstDash val="solid"/>
                      <a:round/>
                      <a:headEnd type="none" w="med" len="med"/>
                      <a:tailEnd type="none" w="med" len="med"/>
                    </a:lnB>
                    <a:noFill/>
                  </a:tcPr>
                </a:tc>
                <a:tc>
                  <a:txBody>
                    <a:bodyPr/>
                    <a:lstStyle/>
                    <a:p>
                      <a:pPr marL="0" indent="0" algn="ctr" defTabSz="914400" rtl="0" eaLnBrk="1" latinLnBrk="0" hangingPunct="1">
                        <a:lnSpc>
                          <a:spcPts val="1100"/>
                        </a:lnSpc>
                        <a:spcBef>
                          <a:spcPts val="200"/>
                        </a:spcBef>
                        <a:spcAft>
                          <a:spcPts val="200"/>
                        </a:spcAft>
                        <a:buClr>
                          <a:srgbClr val="00B050"/>
                        </a:buClr>
                        <a:buSzPct val="95000"/>
                        <a:buFont typeface="Wingdings 2" pitchFamily="18" charset="2"/>
                        <a:buNone/>
                      </a:pPr>
                      <a:r>
                        <a:rPr lang="en-US" sz="1100" b="1" kern="1200" baseline="0" dirty="0" smtClean="0">
                          <a:solidFill>
                            <a:schemeClr val="tx1"/>
                          </a:solidFill>
                          <a:latin typeface="+mn-lt"/>
                          <a:ea typeface="+mn-ea"/>
                          <a:cs typeface="+mn-cs"/>
                        </a:rPr>
                        <a:t>Signing Parties</a:t>
                      </a:r>
                      <a:endParaRPr lang="en-GB" sz="1100" b="1" kern="1200" baseline="0" dirty="0" smtClean="0">
                        <a:solidFill>
                          <a:schemeClr val="tx1"/>
                        </a:solidFill>
                        <a:latin typeface="+mn-lt"/>
                        <a:ea typeface="+mn-ea"/>
                        <a:cs typeface="+mn-cs"/>
                      </a:endParaRPr>
                    </a:p>
                  </a:txBody>
                  <a:tcPr marL="83127" marR="83127" marT="40341" marB="40341"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D3CEC4"/>
                      </a:solidFill>
                      <a:prstDash val="solid"/>
                      <a:round/>
                      <a:headEnd type="none" w="med" len="med"/>
                      <a:tailEnd type="none" w="med" len="med"/>
                    </a:lnB>
                    <a:noFill/>
                  </a:tcPr>
                </a:tc>
                <a:tc>
                  <a:txBody>
                    <a:bodyPr/>
                    <a:lstStyle/>
                    <a:p>
                      <a:pPr marL="0" indent="0" algn="ctr" defTabSz="914400" rtl="0" eaLnBrk="1" latinLnBrk="0" hangingPunct="1">
                        <a:lnSpc>
                          <a:spcPts val="1100"/>
                        </a:lnSpc>
                        <a:spcBef>
                          <a:spcPts val="200"/>
                        </a:spcBef>
                        <a:spcAft>
                          <a:spcPts val="200"/>
                        </a:spcAft>
                        <a:buClr>
                          <a:srgbClr val="00B050"/>
                        </a:buClr>
                        <a:buSzPct val="95000"/>
                        <a:buFont typeface="Wingdings 2" pitchFamily="18" charset="2"/>
                        <a:buNone/>
                      </a:pPr>
                      <a:r>
                        <a:rPr lang="en-US" sz="1100" b="1" kern="1200" baseline="0" dirty="0" smtClean="0">
                          <a:solidFill>
                            <a:schemeClr val="tx1"/>
                          </a:solidFill>
                          <a:latin typeface="+mn-lt"/>
                          <a:ea typeface="+mn-ea"/>
                          <a:cs typeface="+mn-cs"/>
                        </a:rPr>
                        <a:t>Responsible Parties</a:t>
                      </a:r>
                      <a:endParaRPr lang="en-GB" sz="1100" b="1" kern="1200" baseline="0" dirty="0" smtClean="0">
                        <a:solidFill>
                          <a:schemeClr val="tx1"/>
                        </a:solidFill>
                        <a:latin typeface="+mn-lt"/>
                        <a:ea typeface="+mn-ea"/>
                        <a:cs typeface="+mn-cs"/>
                      </a:endParaRPr>
                    </a:p>
                  </a:txBody>
                  <a:tcPr marL="83127" marR="83127" marT="40341" marB="40341"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D3CEC4"/>
                      </a:solidFill>
                      <a:prstDash val="solid"/>
                      <a:round/>
                      <a:headEnd type="none" w="med" len="med"/>
                      <a:tailEnd type="none" w="med" len="med"/>
                    </a:lnB>
                    <a:noFill/>
                  </a:tcPr>
                </a:tc>
                <a:tc>
                  <a:txBody>
                    <a:bodyPr/>
                    <a:lstStyle/>
                    <a:p>
                      <a:pPr marL="0" indent="0" algn="ctr" defTabSz="914400" rtl="0" eaLnBrk="1" latinLnBrk="0" hangingPunct="1">
                        <a:lnSpc>
                          <a:spcPts val="1100"/>
                        </a:lnSpc>
                        <a:spcBef>
                          <a:spcPts val="200"/>
                        </a:spcBef>
                        <a:spcAft>
                          <a:spcPts val="200"/>
                        </a:spcAft>
                        <a:buClr>
                          <a:srgbClr val="00B050"/>
                        </a:buClr>
                        <a:buSzPct val="95000"/>
                        <a:buFont typeface="Wingdings 2" pitchFamily="18" charset="2"/>
                        <a:buNone/>
                      </a:pPr>
                      <a:r>
                        <a:rPr lang="en-US" sz="1100" b="1" kern="1200" baseline="0" dirty="0" smtClean="0">
                          <a:solidFill>
                            <a:schemeClr val="tx1"/>
                          </a:solidFill>
                          <a:latin typeface="+mn-lt"/>
                          <a:ea typeface="+mn-ea"/>
                          <a:cs typeface="+mn-cs"/>
                        </a:rPr>
                        <a:t>Function</a:t>
                      </a:r>
                      <a:endParaRPr lang="en-GB" sz="1100" b="1" kern="1200" baseline="0" dirty="0" smtClean="0">
                        <a:solidFill>
                          <a:schemeClr val="tx1"/>
                        </a:solidFill>
                        <a:latin typeface="+mn-lt"/>
                        <a:ea typeface="+mn-ea"/>
                        <a:cs typeface="+mn-cs"/>
                      </a:endParaRPr>
                    </a:p>
                  </a:txBody>
                  <a:tcPr marL="83127" marR="83127" marT="40341" marB="40341"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D3CEC4"/>
                      </a:solidFill>
                      <a:prstDash val="solid"/>
                      <a:round/>
                      <a:headEnd type="none" w="med" len="med"/>
                      <a:tailEnd type="none" w="med" len="med"/>
                    </a:lnB>
                    <a:noFill/>
                  </a:tcPr>
                </a:tc>
                <a:tc>
                  <a:txBody>
                    <a:bodyPr/>
                    <a:lstStyle/>
                    <a:p>
                      <a:pPr marL="0" indent="0" algn="ctr" defTabSz="914400" rtl="0" eaLnBrk="1" latinLnBrk="0" hangingPunct="1">
                        <a:lnSpc>
                          <a:spcPts val="1100"/>
                        </a:lnSpc>
                        <a:spcBef>
                          <a:spcPts val="200"/>
                        </a:spcBef>
                        <a:spcAft>
                          <a:spcPts val="200"/>
                        </a:spcAft>
                        <a:buClr>
                          <a:srgbClr val="00B050"/>
                        </a:buClr>
                        <a:buSzPct val="95000"/>
                        <a:buFont typeface="Wingdings 2" pitchFamily="18" charset="2"/>
                        <a:buNone/>
                      </a:pPr>
                      <a:r>
                        <a:rPr lang="en-US" sz="1100" b="1" kern="1200" baseline="0" dirty="0" smtClean="0">
                          <a:solidFill>
                            <a:schemeClr val="tx1"/>
                          </a:solidFill>
                          <a:latin typeface="+mn-lt"/>
                          <a:ea typeface="+mn-ea"/>
                          <a:cs typeface="+mn-cs"/>
                        </a:rPr>
                        <a:t>Remark</a:t>
                      </a:r>
                      <a:endParaRPr lang="en-GB" sz="1100" b="1" kern="1200" baseline="0" dirty="0" smtClean="0">
                        <a:solidFill>
                          <a:schemeClr val="tx1"/>
                        </a:solidFill>
                        <a:latin typeface="+mn-lt"/>
                        <a:ea typeface="+mn-ea"/>
                        <a:cs typeface="+mn-cs"/>
                      </a:endParaRPr>
                    </a:p>
                  </a:txBody>
                  <a:tcPr marL="83127" marR="83127" marT="40341" marB="40341"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D3CEC4"/>
                      </a:solidFill>
                      <a:prstDash val="solid"/>
                      <a:round/>
                      <a:headEnd type="none" w="med" len="med"/>
                      <a:tailEnd type="none" w="med" len="med"/>
                    </a:lnB>
                    <a:noFill/>
                  </a:tcPr>
                </a:tc>
              </a:tr>
              <a:tr h="751541">
                <a:tc rowSpan="2">
                  <a:txBody>
                    <a:bodyPr/>
                    <a:lstStyle/>
                    <a:p>
                      <a:pPr algn="ctr"/>
                      <a:r>
                        <a:rPr lang="en-US" sz="1000" b="1" dirty="0" smtClean="0">
                          <a:solidFill>
                            <a:schemeClr val="bg1"/>
                          </a:solidFill>
                        </a:rPr>
                        <a:t>Deed of Loan Agreement</a:t>
                      </a:r>
                    </a:p>
                  </a:txBody>
                  <a:tcPr marL="83127" marR="83127" marT="40341" marB="40341" anchor="ctr">
                    <a:lnL w="12700" cmpd="sng">
                      <a:noFill/>
                    </a:lnL>
                    <a:lnR w="12700" cap="flat" cmpd="sng" algn="ctr">
                      <a:noFill/>
                      <a:prstDash val="solid"/>
                      <a:round/>
                      <a:headEnd type="none" w="med" len="med"/>
                      <a:tailEnd type="none" w="med" len="med"/>
                    </a:lnR>
                    <a:lnT w="12700" cap="flat" cmpd="sng" algn="ctr">
                      <a:solidFill>
                        <a:srgbClr val="D3CEC4"/>
                      </a:solidFill>
                      <a:prstDash val="solid"/>
                      <a:round/>
                      <a:headEnd type="none" w="med" len="med"/>
                      <a:tailEnd type="none" w="med" len="med"/>
                    </a:lnT>
                    <a:lnB w="12700" cap="flat" cmpd="sng" algn="ctr">
                      <a:solidFill>
                        <a:srgbClr val="D3CEC4"/>
                      </a:solidFill>
                      <a:prstDash val="solid"/>
                      <a:round/>
                      <a:headEnd type="none" w="med" len="med"/>
                      <a:tailEnd type="none" w="med" len="med"/>
                    </a:lnB>
                    <a:solidFill>
                      <a:schemeClr val="accent1"/>
                    </a:solidFill>
                  </a:tcPr>
                </a:tc>
                <a:tc>
                  <a:txBody>
                    <a:bodyPr/>
                    <a:lstStyle/>
                    <a:p>
                      <a:pPr marL="0" indent="0" algn="ctr">
                        <a:lnSpc>
                          <a:spcPct val="100000"/>
                        </a:lnSpc>
                        <a:spcBef>
                          <a:spcPts val="200"/>
                        </a:spcBef>
                        <a:spcAft>
                          <a:spcPts val="200"/>
                        </a:spcAft>
                        <a:buClr>
                          <a:schemeClr val="tx2"/>
                        </a:buClr>
                        <a:buSzPct val="95000"/>
                        <a:buFont typeface="Wingdings 2"/>
                        <a:buNone/>
                      </a:pPr>
                      <a:r>
                        <a:rPr lang="en-US" sz="1000" dirty="0" smtClean="0">
                          <a:solidFill>
                            <a:schemeClr val="tx1"/>
                          </a:solidFill>
                        </a:rPr>
                        <a:t>Buyer</a:t>
                      </a:r>
                      <a:r>
                        <a:rPr lang="en-US" sz="1000" baseline="0" dirty="0" smtClean="0">
                          <a:solidFill>
                            <a:schemeClr val="tx1"/>
                          </a:solidFill>
                        </a:rPr>
                        <a:t> as lender</a:t>
                      </a:r>
                    </a:p>
                  </a:txBody>
                  <a:tcPr marL="83127" marR="83127" marT="40341" marB="4034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3CEC4"/>
                      </a:solidFill>
                      <a:prstDash val="solid"/>
                      <a:round/>
                      <a:headEnd type="none" w="med" len="med"/>
                      <a:tailEnd type="none" w="med" len="med"/>
                    </a:lnT>
                    <a:lnB w="12700" cap="flat" cmpd="sng" algn="ctr">
                      <a:solidFill>
                        <a:srgbClr val="D3CEC4"/>
                      </a:solidFill>
                      <a:prstDash val="solid"/>
                      <a:round/>
                      <a:headEnd type="none" w="med" len="med"/>
                      <a:tailEnd type="none" w="med" len="med"/>
                    </a:lnB>
                    <a:noFill/>
                  </a:tcPr>
                </a:tc>
                <a:tc rowSpan="2">
                  <a:txBody>
                    <a:bodyPr/>
                    <a:lstStyle/>
                    <a:p>
                      <a:pPr marL="0" indent="0" algn="ctr">
                        <a:lnSpc>
                          <a:spcPct val="100000"/>
                        </a:lnSpc>
                        <a:spcBef>
                          <a:spcPts val="200"/>
                        </a:spcBef>
                        <a:spcAft>
                          <a:spcPts val="200"/>
                        </a:spcAft>
                        <a:buClr>
                          <a:schemeClr val="tx2"/>
                        </a:buClr>
                        <a:buSzPct val="95000"/>
                        <a:buFont typeface="Wingdings 2"/>
                        <a:buNone/>
                      </a:pPr>
                      <a:r>
                        <a:rPr lang="en-US" sz="1000" dirty="0" smtClean="0">
                          <a:solidFill>
                            <a:schemeClr val="tx1"/>
                          </a:solidFill>
                        </a:rPr>
                        <a:t>Public Notary and</a:t>
                      </a:r>
                      <a:r>
                        <a:rPr lang="en-US" sz="1000" baseline="0" dirty="0" smtClean="0">
                          <a:solidFill>
                            <a:schemeClr val="tx1"/>
                          </a:solidFill>
                        </a:rPr>
                        <a:t> </a:t>
                      </a:r>
                      <a:r>
                        <a:rPr lang="en-US" sz="1000" dirty="0" smtClean="0">
                          <a:solidFill>
                            <a:schemeClr val="tx1"/>
                          </a:solidFill>
                        </a:rPr>
                        <a:t>F&amp;K</a:t>
                      </a:r>
                      <a:endParaRPr lang="en-GB" sz="1000" dirty="0" smtClean="0">
                        <a:solidFill>
                          <a:schemeClr val="tx1"/>
                        </a:solidFill>
                      </a:endParaRPr>
                    </a:p>
                  </a:txBody>
                  <a:tcPr marL="83127" marR="83127" marT="40341" marB="4034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3CEC4"/>
                      </a:solidFill>
                      <a:prstDash val="solid"/>
                      <a:round/>
                      <a:headEnd type="none" w="med" len="med"/>
                      <a:tailEnd type="none" w="med" len="med"/>
                    </a:lnT>
                    <a:lnB w="12700" cap="flat" cmpd="sng" algn="ctr">
                      <a:solidFill>
                        <a:srgbClr val="D3CEC4"/>
                      </a:solidFill>
                      <a:prstDash val="solid"/>
                      <a:round/>
                      <a:headEnd type="none" w="med" len="med"/>
                      <a:tailEnd type="none" w="med" len="med"/>
                    </a:lnB>
                    <a:noFill/>
                  </a:tcPr>
                </a:tc>
                <a:tc rowSpan="2">
                  <a:txBody>
                    <a:bodyPr/>
                    <a:lstStyle/>
                    <a:p>
                      <a:pPr marL="228600" indent="-228600">
                        <a:lnSpc>
                          <a:spcPct val="100000"/>
                        </a:lnSpc>
                        <a:spcBef>
                          <a:spcPts val="200"/>
                        </a:spcBef>
                        <a:spcAft>
                          <a:spcPts val="200"/>
                        </a:spcAft>
                        <a:buClr>
                          <a:schemeClr val="tx2"/>
                        </a:buClr>
                        <a:buSzPct val="95000"/>
                        <a:buFont typeface="Wingdings 2"/>
                        <a:buChar char=""/>
                      </a:pPr>
                      <a:r>
                        <a:rPr lang="en-GB" sz="1000" dirty="0" smtClean="0">
                          <a:solidFill>
                            <a:schemeClr val="tx1"/>
                          </a:solidFill>
                        </a:rPr>
                        <a:t>Under this deed, it is stipulated that the buyer lends some monies with the same value as the value of the Land(s) to the Local Partner</a:t>
                      </a:r>
                    </a:p>
                    <a:p>
                      <a:pPr marL="228600" indent="-228600">
                        <a:lnSpc>
                          <a:spcPct val="100000"/>
                        </a:lnSpc>
                        <a:spcBef>
                          <a:spcPts val="200"/>
                        </a:spcBef>
                        <a:spcAft>
                          <a:spcPts val="200"/>
                        </a:spcAft>
                        <a:buClr>
                          <a:schemeClr val="tx2"/>
                        </a:buClr>
                        <a:buSzPct val="95000"/>
                        <a:buFont typeface="Wingdings 2"/>
                        <a:buChar char=""/>
                      </a:pPr>
                      <a:r>
                        <a:rPr lang="en-GB" sz="1000" dirty="0" smtClean="0">
                          <a:solidFill>
                            <a:schemeClr val="tx1"/>
                          </a:solidFill>
                        </a:rPr>
                        <a:t>This Agreement will be the basis of the nominee arrangement between the Buyer and the Local Partner, and also stands as the basis for the encumbrance of </a:t>
                      </a:r>
                      <a:r>
                        <a:rPr lang="en-GB" sz="1000" dirty="0" err="1" smtClean="0">
                          <a:solidFill>
                            <a:schemeClr val="tx1"/>
                          </a:solidFill>
                        </a:rPr>
                        <a:t>Hak</a:t>
                      </a:r>
                      <a:r>
                        <a:rPr lang="en-GB" sz="1000" dirty="0" smtClean="0">
                          <a:solidFill>
                            <a:schemeClr val="tx1"/>
                          </a:solidFill>
                        </a:rPr>
                        <a:t> </a:t>
                      </a:r>
                      <a:r>
                        <a:rPr lang="en-GB" sz="1000" dirty="0" err="1" smtClean="0">
                          <a:solidFill>
                            <a:schemeClr val="tx1"/>
                          </a:solidFill>
                        </a:rPr>
                        <a:t>Tanggungan</a:t>
                      </a:r>
                      <a:r>
                        <a:rPr lang="en-GB" sz="1000" dirty="0" smtClean="0">
                          <a:solidFill>
                            <a:schemeClr val="tx1"/>
                          </a:solidFill>
                        </a:rPr>
                        <a:t> upon the Land</a:t>
                      </a:r>
                    </a:p>
                  </a:txBody>
                  <a:tcPr marL="83127" marR="83127" marT="40341" marB="4034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3CEC4"/>
                      </a:solidFill>
                      <a:prstDash val="solid"/>
                      <a:round/>
                      <a:headEnd type="none" w="med" len="med"/>
                      <a:tailEnd type="none" w="med" len="med"/>
                    </a:lnT>
                    <a:lnB w="12700" cap="flat" cmpd="sng" algn="ctr">
                      <a:solidFill>
                        <a:srgbClr val="D3CEC4"/>
                      </a:solidFill>
                      <a:prstDash val="solid"/>
                      <a:round/>
                      <a:headEnd type="none" w="med" len="med"/>
                      <a:tailEnd type="none" w="med" len="med"/>
                    </a:lnB>
                    <a:noFill/>
                  </a:tcPr>
                </a:tc>
                <a:tc rowSpan="2">
                  <a:txBody>
                    <a:bodyPr/>
                    <a:lstStyle/>
                    <a:p>
                      <a:pPr marL="228600" indent="-228600">
                        <a:lnSpc>
                          <a:spcPct val="100000"/>
                        </a:lnSpc>
                        <a:spcBef>
                          <a:spcPts val="200"/>
                        </a:spcBef>
                        <a:spcAft>
                          <a:spcPts val="200"/>
                        </a:spcAft>
                        <a:buClr>
                          <a:schemeClr val="tx2"/>
                        </a:buClr>
                        <a:buSzPct val="95000"/>
                        <a:buFont typeface="Wingdings 2"/>
                        <a:buChar char=""/>
                      </a:pPr>
                      <a:r>
                        <a:rPr lang="en-GB" sz="1000" dirty="0" smtClean="0">
                          <a:solidFill>
                            <a:schemeClr val="tx1"/>
                          </a:solidFill>
                        </a:rPr>
                        <a:t>F&amp;K will assist the buyer by coordinating with the Public Notary in drafting and finalizing the minutes of Deed of Loan Agreement</a:t>
                      </a:r>
                    </a:p>
                    <a:p>
                      <a:pPr marL="228600" indent="-228600">
                        <a:lnSpc>
                          <a:spcPct val="100000"/>
                        </a:lnSpc>
                        <a:spcBef>
                          <a:spcPts val="200"/>
                        </a:spcBef>
                        <a:spcAft>
                          <a:spcPts val="200"/>
                        </a:spcAft>
                        <a:buClr>
                          <a:schemeClr val="tx2"/>
                        </a:buClr>
                        <a:buSzPct val="95000"/>
                        <a:buFont typeface="Wingdings 2"/>
                        <a:buChar char=""/>
                      </a:pPr>
                      <a:r>
                        <a:rPr lang="en-GB" sz="1000" dirty="0" smtClean="0">
                          <a:solidFill>
                            <a:schemeClr val="tx1"/>
                          </a:solidFill>
                        </a:rPr>
                        <a:t>Since this Deed must be made in </a:t>
                      </a:r>
                      <a:r>
                        <a:rPr lang="en-GB" sz="1000" dirty="0" err="1" smtClean="0">
                          <a:solidFill>
                            <a:schemeClr val="tx1"/>
                          </a:solidFill>
                        </a:rPr>
                        <a:t>Bahasa</a:t>
                      </a:r>
                      <a:r>
                        <a:rPr lang="en-GB" sz="1000" dirty="0" smtClean="0">
                          <a:solidFill>
                            <a:schemeClr val="tx1"/>
                          </a:solidFill>
                        </a:rPr>
                        <a:t> Indonesia, F&amp;K will provide the Buyer with the unofficial English translation of the minutes of the Deed before the signing</a:t>
                      </a:r>
                    </a:p>
                  </a:txBody>
                  <a:tcPr marL="83127" marR="83127" marT="40341" marB="4034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3CEC4"/>
                      </a:solidFill>
                      <a:prstDash val="solid"/>
                      <a:round/>
                      <a:headEnd type="none" w="med" len="med"/>
                      <a:tailEnd type="none" w="med" len="med"/>
                    </a:lnT>
                    <a:lnB w="12700" cap="flat" cmpd="sng" algn="ctr">
                      <a:solidFill>
                        <a:srgbClr val="D3CEC4"/>
                      </a:solidFill>
                      <a:prstDash val="solid"/>
                      <a:round/>
                      <a:headEnd type="none" w="med" len="med"/>
                      <a:tailEnd type="none" w="med" len="med"/>
                    </a:lnB>
                    <a:noFill/>
                  </a:tcPr>
                </a:tc>
              </a:tr>
              <a:tr h="751541">
                <a:tc vMerge="1">
                  <a:txBody>
                    <a:bodyPr/>
                    <a:lstStyle/>
                    <a:p>
                      <a:endParaRPr lang="en-GB"/>
                    </a:p>
                  </a:txBody>
                  <a:tcPr/>
                </a:tc>
                <a:tc>
                  <a:txBody>
                    <a:bodyPr/>
                    <a:lstStyle/>
                    <a:p>
                      <a:pPr marL="0" marR="0" indent="0" algn="ctr" defTabSz="914400" rtl="0" eaLnBrk="1" fontAlgn="auto" latinLnBrk="0" hangingPunct="1">
                        <a:lnSpc>
                          <a:spcPct val="100000"/>
                        </a:lnSpc>
                        <a:spcBef>
                          <a:spcPts val="200"/>
                        </a:spcBef>
                        <a:spcAft>
                          <a:spcPts val="200"/>
                        </a:spcAft>
                        <a:buClr>
                          <a:schemeClr val="tx2"/>
                        </a:buClr>
                        <a:buSzPct val="95000"/>
                        <a:buFont typeface="Wingdings 2"/>
                        <a:buNone/>
                        <a:tabLst/>
                        <a:defRPr/>
                      </a:pPr>
                      <a:r>
                        <a:rPr lang="en-US" sz="1000" baseline="0" dirty="0" smtClean="0">
                          <a:solidFill>
                            <a:schemeClr val="tx1"/>
                          </a:solidFill>
                        </a:rPr>
                        <a:t>Local Partner as Borrower</a:t>
                      </a:r>
                      <a:endParaRPr lang="en-GB" sz="1000" dirty="0" smtClean="0">
                        <a:solidFill>
                          <a:schemeClr val="tx1"/>
                        </a:solidFill>
                      </a:endParaRPr>
                    </a:p>
                  </a:txBody>
                  <a:tcPr marL="83127" marR="83127" marT="40341" marB="4034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3CEC4"/>
                      </a:solidFill>
                      <a:prstDash val="solid"/>
                      <a:round/>
                      <a:headEnd type="none" w="med" len="med"/>
                      <a:tailEnd type="none" w="med" len="med"/>
                    </a:lnT>
                    <a:lnB w="12700" cap="flat" cmpd="sng" algn="ctr">
                      <a:solidFill>
                        <a:srgbClr val="D3CEC4"/>
                      </a:solidFill>
                      <a:prstDash val="solid"/>
                      <a:round/>
                      <a:headEnd type="none" w="med" len="med"/>
                      <a:tailEnd type="none" w="med" len="med"/>
                    </a:lnB>
                    <a:noFill/>
                  </a:tcPr>
                </a:tc>
                <a:tc vMerge="1">
                  <a:txBody>
                    <a:bodyPr/>
                    <a:lstStyle/>
                    <a:p>
                      <a:endParaRPr lang="en-GB"/>
                    </a:p>
                  </a:txBody>
                  <a:tcPr/>
                </a:tc>
                <a:tc vMerge="1">
                  <a:txBody>
                    <a:bodyPr/>
                    <a:lstStyle/>
                    <a:p>
                      <a:endParaRPr lang="en-GB"/>
                    </a:p>
                  </a:txBody>
                  <a:tcPr/>
                </a:tc>
                <a:tc vMerge="1">
                  <a:txBody>
                    <a:bodyPr/>
                    <a:lstStyle/>
                    <a:p>
                      <a:endParaRPr lang="en-GB"/>
                    </a:p>
                  </a:txBody>
                  <a:tcPr/>
                </a:tc>
              </a:tr>
              <a:tr h="855382">
                <a:tc rowSpan="2">
                  <a:txBody>
                    <a:bodyPr/>
                    <a:lstStyle/>
                    <a:p>
                      <a:pPr algn="ctr"/>
                      <a:r>
                        <a:rPr lang="en-US" sz="1000" b="1" dirty="0" smtClean="0">
                          <a:solidFill>
                            <a:schemeClr val="bg1"/>
                          </a:solidFill>
                        </a:rPr>
                        <a:t>Deed of </a:t>
                      </a:r>
                      <a:r>
                        <a:rPr lang="en-US" sz="1000" b="1" dirty="0" err="1" smtClean="0">
                          <a:solidFill>
                            <a:schemeClr val="bg1"/>
                          </a:solidFill>
                        </a:rPr>
                        <a:t>Hak</a:t>
                      </a:r>
                      <a:r>
                        <a:rPr lang="en-US" sz="1000" b="1" dirty="0" smtClean="0">
                          <a:solidFill>
                            <a:schemeClr val="bg1"/>
                          </a:solidFill>
                        </a:rPr>
                        <a:t> </a:t>
                      </a:r>
                      <a:r>
                        <a:rPr lang="en-US" sz="1000" b="1" dirty="0" err="1" smtClean="0">
                          <a:solidFill>
                            <a:schemeClr val="bg1"/>
                          </a:solidFill>
                        </a:rPr>
                        <a:t>Tanggungan</a:t>
                      </a:r>
                      <a:endParaRPr lang="en-US" sz="1000" b="1" dirty="0" smtClean="0">
                        <a:solidFill>
                          <a:schemeClr val="bg1"/>
                        </a:solidFill>
                      </a:endParaRPr>
                    </a:p>
                  </a:txBody>
                  <a:tcPr marL="83127" marR="83127" marT="40341" marB="40341" anchor="ctr">
                    <a:lnL w="12700" cmpd="sng">
                      <a:noFill/>
                    </a:lnL>
                    <a:lnR w="12700" cap="flat" cmpd="sng" algn="ctr">
                      <a:noFill/>
                      <a:prstDash val="solid"/>
                      <a:round/>
                      <a:headEnd type="none" w="med" len="med"/>
                      <a:tailEnd type="none" w="med" len="med"/>
                    </a:lnR>
                    <a:lnT w="12700" cap="flat" cmpd="sng" algn="ctr">
                      <a:solidFill>
                        <a:srgbClr val="D3CEC4"/>
                      </a:solidFill>
                      <a:prstDash val="solid"/>
                      <a:round/>
                      <a:headEnd type="none" w="med" len="med"/>
                      <a:tailEnd type="none" w="med" len="med"/>
                    </a:lnT>
                    <a:lnB w="12700" cap="flat" cmpd="sng" algn="ctr">
                      <a:solidFill>
                        <a:srgbClr val="D3CEC4"/>
                      </a:solidFill>
                      <a:prstDash val="solid"/>
                      <a:round/>
                      <a:headEnd type="none" w="med" len="med"/>
                      <a:tailEnd type="none" w="med" len="med"/>
                    </a:lnB>
                    <a:solidFill>
                      <a:schemeClr val="tx2">
                        <a:lumMod val="40000"/>
                        <a:lumOff val="60000"/>
                      </a:schemeClr>
                    </a:solidFill>
                  </a:tcPr>
                </a:tc>
                <a:tc>
                  <a:txBody>
                    <a:bodyPr/>
                    <a:lstStyle/>
                    <a:p>
                      <a:pPr marL="0" marR="0" indent="0" algn="ctr" defTabSz="914400" rtl="0" eaLnBrk="1" fontAlgn="auto" latinLnBrk="0" hangingPunct="1">
                        <a:lnSpc>
                          <a:spcPct val="100000"/>
                        </a:lnSpc>
                        <a:spcBef>
                          <a:spcPts val="200"/>
                        </a:spcBef>
                        <a:spcAft>
                          <a:spcPts val="200"/>
                        </a:spcAft>
                        <a:buClr>
                          <a:schemeClr val="tx2"/>
                        </a:buClr>
                        <a:buSzPct val="95000"/>
                        <a:buFont typeface="Wingdings 2"/>
                        <a:buNone/>
                        <a:tabLst>
                          <a:tab pos="0" algn="l"/>
                        </a:tabLst>
                        <a:defRPr/>
                      </a:pPr>
                      <a:r>
                        <a:rPr lang="en-GB" sz="1000" dirty="0" smtClean="0">
                          <a:solidFill>
                            <a:schemeClr val="tx1"/>
                          </a:solidFill>
                        </a:rPr>
                        <a:t>B</a:t>
                      </a:r>
                      <a:r>
                        <a:rPr lang="en-GB" sz="1000" kern="1200" dirty="0" smtClean="0">
                          <a:solidFill>
                            <a:schemeClr val="tx1"/>
                          </a:solidFill>
                          <a:latin typeface="+mn-lt"/>
                          <a:ea typeface="+mn-ea"/>
                          <a:cs typeface="+mn-cs"/>
                        </a:rPr>
                        <a:t>uyer as the Grantee (holder) of </a:t>
                      </a:r>
                      <a:r>
                        <a:rPr lang="en-GB" sz="1000" kern="1200" dirty="0" err="1" smtClean="0">
                          <a:solidFill>
                            <a:schemeClr val="tx1"/>
                          </a:solidFill>
                          <a:latin typeface="+mn-lt"/>
                          <a:ea typeface="+mn-ea"/>
                          <a:cs typeface="+mn-cs"/>
                        </a:rPr>
                        <a:t>Hak</a:t>
                      </a:r>
                      <a:r>
                        <a:rPr lang="en-GB" sz="1000" kern="1200" dirty="0" smtClean="0">
                          <a:solidFill>
                            <a:schemeClr val="tx1"/>
                          </a:solidFill>
                          <a:latin typeface="+mn-lt"/>
                          <a:ea typeface="+mn-ea"/>
                          <a:cs typeface="+mn-cs"/>
                        </a:rPr>
                        <a:t> </a:t>
                      </a:r>
                      <a:r>
                        <a:rPr lang="en-GB" sz="1000" kern="1200" dirty="0" err="1" smtClean="0">
                          <a:solidFill>
                            <a:schemeClr val="tx1"/>
                          </a:solidFill>
                          <a:latin typeface="+mn-lt"/>
                          <a:ea typeface="+mn-ea"/>
                          <a:cs typeface="+mn-cs"/>
                        </a:rPr>
                        <a:t>Tanggungan</a:t>
                      </a:r>
                      <a:endParaRPr lang="en-GB" sz="1000" kern="1200" dirty="0" smtClean="0">
                        <a:solidFill>
                          <a:schemeClr val="tx1"/>
                        </a:solidFill>
                        <a:latin typeface="+mn-lt"/>
                        <a:ea typeface="+mn-ea"/>
                        <a:cs typeface="+mn-cs"/>
                      </a:endParaRPr>
                    </a:p>
                  </a:txBody>
                  <a:tcPr marL="83127" marR="83127" marT="40341" marB="4034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3CEC4"/>
                      </a:solidFill>
                      <a:prstDash val="solid"/>
                      <a:round/>
                      <a:headEnd type="none" w="med" len="med"/>
                      <a:tailEnd type="none" w="med" len="med"/>
                    </a:lnT>
                    <a:lnB w="12700" cap="flat" cmpd="sng" algn="ctr">
                      <a:solidFill>
                        <a:srgbClr val="D3CEC4"/>
                      </a:solidFill>
                      <a:prstDash val="solid"/>
                      <a:round/>
                      <a:headEnd type="none" w="med" len="med"/>
                      <a:tailEnd type="none" w="med" len="med"/>
                    </a:lnB>
                    <a:noFill/>
                  </a:tcPr>
                </a:tc>
                <a:tc rowSpan="2">
                  <a:txBody>
                    <a:bodyPr/>
                    <a:lstStyle/>
                    <a:p>
                      <a:pPr marL="0" marR="0" indent="0" algn="ctr" defTabSz="914400" rtl="0" eaLnBrk="1" fontAlgn="auto" latinLnBrk="0" hangingPunct="1">
                        <a:lnSpc>
                          <a:spcPct val="100000"/>
                        </a:lnSpc>
                        <a:spcBef>
                          <a:spcPts val="200"/>
                        </a:spcBef>
                        <a:spcAft>
                          <a:spcPts val="200"/>
                        </a:spcAft>
                        <a:buClr>
                          <a:schemeClr val="tx2"/>
                        </a:buClr>
                        <a:buSzPct val="95000"/>
                        <a:buFont typeface="Wingdings 2"/>
                        <a:buNone/>
                        <a:tabLst>
                          <a:tab pos="177800" algn="l"/>
                        </a:tabLst>
                        <a:defRPr/>
                      </a:pPr>
                      <a:r>
                        <a:rPr lang="en-US" sz="1000" kern="1200" dirty="0" smtClean="0">
                          <a:solidFill>
                            <a:schemeClr val="tx1"/>
                          </a:solidFill>
                          <a:latin typeface="+mn-lt"/>
                          <a:ea typeface="+mn-ea"/>
                          <a:cs typeface="+mn-cs"/>
                        </a:rPr>
                        <a:t>Public Notary and F&amp;K</a:t>
                      </a:r>
                    </a:p>
                  </a:txBody>
                  <a:tcPr marL="83127" marR="83127" marT="40341" marB="4034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3CEC4"/>
                      </a:solidFill>
                      <a:prstDash val="solid"/>
                      <a:round/>
                      <a:headEnd type="none" w="med" len="med"/>
                      <a:tailEnd type="none" w="med" len="med"/>
                    </a:lnT>
                    <a:lnB w="12700" cap="flat" cmpd="sng" algn="ctr">
                      <a:solidFill>
                        <a:srgbClr val="D3CEC4"/>
                      </a:solidFill>
                      <a:prstDash val="solid"/>
                      <a:round/>
                      <a:headEnd type="none" w="med" len="med"/>
                      <a:tailEnd type="none" w="med" len="med"/>
                    </a:lnB>
                    <a:noFill/>
                  </a:tcPr>
                </a:tc>
                <a:tc rowSpan="2">
                  <a:txBody>
                    <a:bodyPr/>
                    <a:lstStyle/>
                    <a:p>
                      <a:pPr marL="228600" marR="0" indent="-228600" algn="l" defTabSz="914400" rtl="0" eaLnBrk="1" fontAlgn="auto" latinLnBrk="0" hangingPunct="1">
                        <a:lnSpc>
                          <a:spcPct val="100000"/>
                        </a:lnSpc>
                        <a:spcBef>
                          <a:spcPts val="200"/>
                        </a:spcBef>
                        <a:spcAft>
                          <a:spcPts val="0"/>
                        </a:spcAft>
                        <a:buClr>
                          <a:schemeClr val="tx2"/>
                        </a:buClr>
                        <a:buSzPct val="95000"/>
                        <a:buFont typeface="Wingdings 2"/>
                        <a:buChar char=""/>
                        <a:tabLst>
                          <a:tab pos="177800" algn="l"/>
                        </a:tabLst>
                        <a:defRPr/>
                      </a:pPr>
                      <a:r>
                        <a:rPr lang="en-GB" sz="1000" dirty="0" smtClean="0">
                          <a:solidFill>
                            <a:schemeClr val="tx1"/>
                          </a:solidFill>
                        </a:rPr>
                        <a:t>This deed of </a:t>
                      </a:r>
                      <a:r>
                        <a:rPr lang="en-GB" sz="1000" dirty="0" err="1" smtClean="0">
                          <a:solidFill>
                            <a:schemeClr val="tx1"/>
                          </a:solidFill>
                        </a:rPr>
                        <a:t>Hak</a:t>
                      </a:r>
                      <a:r>
                        <a:rPr lang="en-GB" sz="1000" dirty="0" smtClean="0">
                          <a:solidFill>
                            <a:schemeClr val="tx1"/>
                          </a:solidFill>
                        </a:rPr>
                        <a:t> </a:t>
                      </a:r>
                      <a:r>
                        <a:rPr lang="en-GB" sz="1000" dirty="0" err="1" smtClean="0">
                          <a:solidFill>
                            <a:schemeClr val="tx1"/>
                          </a:solidFill>
                        </a:rPr>
                        <a:t>Tanggungan</a:t>
                      </a:r>
                      <a:r>
                        <a:rPr lang="en-GB" sz="1000" dirty="0" smtClean="0">
                          <a:solidFill>
                            <a:schemeClr val="tx1"/>
                          </a:solidFill>
                        </a:rPr>
                        <a:t> as the security has the function to encumber </a:t>
                      </a:r>
                      <a:r>
                        <a:rPr lang="en-GB" sz="1000" dirty="0" err="1" smtClean="0">
                          <a:solidFill>
                            <a:schemeClr val="tx1"/>
                          </a:solidFill>
                        </a:rPr>
                        <a:t>Hak</a:t>
                      </a:r>
                      <a:r>
                        <a:rPr lang="en-GB" sz="1000" dirty="0" smtClean="0">
                          <a:solidFill>
                            <a:schemeClr val="tx1"/>
                          </a:solidFill>
                        </a:rPr>
                        <a:t> </a:t>
                      </a:r>
                      <a:r>
                        <a:rPr lang="en-GB" sz="1000" dirty="0" err="1" smtClean="0">
                          <a:solidFill>
                            <a:schemeClr val="tx1"/>
                          </a:solidFill>
                        </a:rPr>
                        <a:t>Tanggungan</a:t>
                      </a:r>
                      <a:r>
                        <a:rPr lang="en-GB" sz="1000" dirty="0" smtClean="0">
                          <a:solidFill>
                            <a:schemeClr val="tx1"/>
                          </a:solidFill>
                        </a:rPr>
                        <a:t> over the Land</a:t>
                      </a:r>
                    </a:p>
                    <a:p>
                      <a:pPr marL="228600" marR="0" indent="-228600" algn="l" defTabSz="914400" rtl="0" eaLnBrk="1" fontAlgn="auto" latinLnBrk="0" hangingPunct="1">
                        <a:lnSpc>
                          <a:spcPct val="100000"/>
                        </a:lnSpc>
                        <a:spcBef>
                          <a:spcPts val="200"/>
                        </a:spcBef>
                        <a:spcAft>
                          <a:spcPts val="0"/>
                        </a:spcAft>
                        <a:buClr>
                          <a:schemeClr val="tx2"/>
                        </a:buClr>
                        <a:buSzPct val="95000"/>
                        <a:buFont typeface="Wingdings 2"/>
                        <a:buChar char=""/>
                        <a:tabLst>
                          <a:tab pos="177800" algn="l"/>
                        </a:tabLst>
                        <a:defRPr/>
                      </a:pPr>
                      <a:r>
                        <a:rPr lang="en-GB" sz="1000" dirty="0" smtClean="0">
                          <a:solidFill>
                            <a:schemeClr val="tx1"/>
                          </a:solidFill>
                        </a:rPr>
                        <a:t>Under this Deed, the Local Partner will grant the Land as the security of loan</a:t>
                      </a:r>
                    </a:p>
                    <a:p>
                      <a:pPr marL="228600" marR="0" indent="-228600" algn="l" defTabSz="914400" rtl="0" eaLnBrk="1" fontAlgn="auto" latinLnBrk="0" hangingPunct="1">
                        <a:lnSpc>
                          <a:spcPct val="100000"/>
                        </a:lnSpc>
                        <a:spcBef>
                          <a:spcPts val="200"/>
                        </a:spcBef>
                        <a:spcAft>
                          <a:spcPts val="0"/>
                        </a:spcAft>
                        <a:buClr>
                          <a:schemeClr val="tx2"/>
                        </a:buClr>
                        <a:buSzPct val="95000"/>
                        <a:buFont typeface="Wingdings 2"/>
                        <a:buChar char=""/>
                        <a:tabLst>
                          <a:tab pos="177800" algn="l"/>
                        </a:tabLst>
                        <a:defRPr/>
                      </a:pPr>
                      <a:r>
                        <a:rPr lang="en-GB" sz="1000" dirty="0" err="1" smtClean="0">
                          <a:solidFill>
                            <a:schemeClr val="tx1"/>
                          </a:solidFill>
                        </a:rPr>
                        <a:t>Hak</a:t>
                      </a:r>
                      <a:r>
                        <a:rPr lang="en-GB" sz="1000" dirty="0" smtClean="0">
                          <a:solidFill>
                            <a:schemeClr val="tx1"/>
                          </a:solidFill>
                        </a:rPr>
                        <a:t> </a:t>
                      </a:r>
                      <a:r>
                        <a:rPr lang="en-GB" sz="1000" dirty="0" err="1" smtClean="0">
                          <a:solidFill>
                            <a:schemeClr val="tx1"/>
                          </a:solidFill>
                        </a:rPr>
                        <a:t>Tanggungan</a:t>
                      </a:r>
                      <a:r>
                        <a:rPr lang="en-GB" sz="1000" dirty="0" smtClean="0">
                          <a:solidFill>
                            <a:schemeClr val="tx1"/>
                          </a:solidFill>
                        </a:rPr>
                        <a:t> will secure the legal rights of the Grantee (holder) of </a:t>
                      </a:r>
                      <a:r>
                        <a:rPr lang="en-GB" sz="1000" dirty="0" err="1" smtClean="0">
                          <a:solidFill>
                            <a:schemeClr val="tx1"/>
                          </a:solidFill>
                        </a:rPr>
                        <a:t>Hak</a:t>
                      </a:r>
                      <a:r>
                        <a:rPr lang="en-GB" sz="1000" dirty="0" smtClean="0">
                          <a:solidFill>
                            <a:schemeClr val="tx1"/>
                          </a:solidFill>
                        </a:rPr>
                        <a:t> </a:t>
                      </a:r>
                      <a:r>
                        <a:rPr lang="en-GB" sz="1000" dirty="0" err="1" smtClean="0">
                          <a:solidFill>
                            <a:schemeClr val="tx1"/>
                          </a:solidFill>
                        </a:rPr>
                        <a:t>Tanggungan</a:t>
                      </a:r>
                      <a:r>
                        <a:rPr lang="en-GB" sz="1000" dirty="0" smtClean="0">
                          <a:solidFill>
                            <a:schemeClr val="tx1"/>
                          </a:solidFill>
                        </a:rPr>
                        <a:t>, so that the Grantor of </a:t>
                      </a:r>
                      <a:r>
                        <a:rPr lang="en-GB" sz="1000" dirty="0" err="1" smtClean="0">
                          <a:solidFill>
                            <a:schemeClr val="tx1"/>
                          </a:solidFill>
                        </a:rPr>
                        <a:t>Hak</a:t>
                      </a:r>
                      <a:r>
                        <a:rPr lang="en-GB" sz="1000" dirty="0" smtClean="0">
                          <a:solidFill>
                            <a:schemeClr val="tx1"/>
                          </a:solidFill>
                        </a:rPr>
                        <a:t> </a:t>
                      </a:r>
                      <a:r>
                        <a:rPr lang="en-GB" sz="1000" dirty="0" err="1" smtClean="0">
                          <a:solidFill>
                            <a:schemeClr val="tx1"/>
                          </a:solidFill>
                        </a:rPr>
                        <a:t>Tanggungan</a:t>
                      </a:r>
                      <a:r>
                        <a:rPr lang="en-GB" sz="1000" dirty="0" smtClean="0">
                          <a:solidFill>
                            <a:schemeClr val="tx1"/>
                          </a:solidFill>
                        </a:rPr>
                        <a:t> is restricted to transfer the land title to any parties without prior approval from the holder of </a:t>
                      </a:r>
                      <a:r>
                        <a:rPr lang="en-GB" sz="1000" dirty="0" err="1" smtClean="0">
                          <a:solidFill>
                            <a:schemeClr val="tx1"/>
                          </a:solidFill>
                        </a:rPr>
                        <a:t>Hak</a:t>
                      </a:r>
                      <a:r>
                        <a:rPr lang="en-GB" sz="1000" dirty="0" smtClean="0">
                          <a:solidFill>
                            <a:schemeClr val="tx1"/>
                          </a:solidFill>
                        </a:rPr>
                        <a:t> </a:t>
                      </a:r>
                      <a:r>
                        <a:rPr lang="en-GB" sz="1000" dirty="0" err="1" smtClean="0">
                          <a:solidFill>
                            <a:schemeClr val="tx1"/>
                          </a:solidFill>
                        </a:rPr>
                        <a:t>Tanggungan</a:t>
                      </a:r>
                      <a:endParaRPr lang="en-GB" sz="1000" dirty="0" smtClean="0">
                        <a:solidFill>
                          <a:schemeClr val="tx1"/>
                        </a:solidFill>
                      </a:endParaRPr>
                    </a:p>
                  </a:txBody>
                  <a:tcPr marL="83127" marR="83127" marT="40341" marB="4034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3CEC4"/>
                      </a:solidFill>
                      <a:prstDash val="solid"/>
                      <a:round/>
                      <a:headEnd type="none" w="med" len="med"/>
                      <a:tailEnd type="none" w="med" len="med"/>
                    </a:lnT>
                    <a:lnB w="12700" cap="flat" cmpd="sng" algn="ctr">
                      <a:solidFill>
                        <a:srgbClr val="D3CEC4"/>
                      </a:solidFill>
                      <a:prstDash val="solid"/>
                      <a:round/>
                      <a:headEnd type="none" w="med" len="med"/>
                      <a:tailEnd type="none" w="med" len="med"/>
                    </a:lnB>
                    <a:noFill/>
                  </a:tcPr>
                </a:tc>
                <a:tc rowSpan="2">
                  <a:txBody>
                    <a:bodyPr/>
                    <a:lstStyle/>
                    <a:p>
                      <a:pPr marL="228600" marR="0" indent="-228600" algn="l" defTabSz="914400" rtl="0" eaLnBrk="1" fontAlgn="auto" latinLnBrk="0" hangingPunct="1">
                        <a:lnSpc>
                          <a:spcPct val="100000"/>
                        </a:lnSpc>
                        <a:spcBef>
                          <a:spcPts val="200"/>
                        </a:spcBef>
                        <a:spcAft>
                          <a:spcPts val="0"/>
                        </a:spcAft>
                        <a:buClr>
                          <a:schemeClr val="tx2"/>
                        </a:buClr>
                        <a:buSzPct val="95000"/>
                        <a:buFont typeface="Wingdings 2"/>
                        <a:buChar char=""/>
                        <a:tabLst>
                          <a:tab pos="177800" algn="l"/>
                        </a:tabLst>
                        <a:defRPr/>
                      </a:pPr>
                      <a:r>
                        <a:rPr lang="en-GB" sz="1000" dirty="0" smtClean="0">
                          <a:solidFill>
                            <a:schemeClr val="tx1"/>
                          </a:solidFill>
                        </a:rPr>
                        <a:t>F&amp;K will assist the Grantee by coordinating with the Public Notary in drafting, finalizing, and registering the Deed of </a:t>
                      </a:r>
                      <a:r>
                        <a:rPr lang="en-GB" sz="1000" dirty="0" err="1" smtClean="0">
                          <a:solidFill>
                            <a:schemeClr val="tx1"/>
                          </a:solidFill>
                        </a:rPr>
                        <a:t>Hak</a:t>
                      </a:r>
                      <a:r>
                        <a:rPr lang="en-GB" sz="1000" dirty="0" smtClean="0">
                          <a:solidFill>
                            <a:schemeClr val="tx1"/>
                          </a:solidFill>
                        </a:rPr>
                        <a:t> </a:t>
                      </a:r>
                      <a:r>
                        <a:rPr lang="en-GB" sz="1000" dirty="0" err="1" smtClean="0">
                          <a:solidFill>
                            <a:schemeClr val="tx1"/>
                          </a:solidFill>
                        </a:rPr>
                        <a:t>Tanggungan</a:t>
                      </a:r>
                      <a:r>
                        <a:rPr lang="en-GB" sz="1000" dirty="0" smtClean="0">
                          <a:solidFill>
                            <a:schemeClr val="tx1"/>
                          </a:solidFill>
                        </a:rPr>
                        <a:t> (</a:t>
                      </a:r>
                      <a:r>
                        <a:rPr lang="en-GB" sz="1000" dirty="0" err="1" smtClean="0">
                          <a:solidFill>
                            <a:schemeClr val="tx1"/>
                          </a:solidFill>
                        </a:rPr>
                        <a:t>Akta</a:t>
                      </a:r>
                      <a:r>
                        <a:rPr lang="en-GB" sz="1000" dirty="0" smtClean="0">
                          <a:solidFill>
                            <a:schemeClr val="tx1"/>
                          </a:solidFill>
                        </a:rPr>
                        <a:t> </a:t>
                      </a:r>
                      <a:r>
                        <a:rPr lang="en-GB" sz="1000" dirty="0" err="1" smtClean="0">
                          <a:solidFill>
                            <a:schemeClr val="tx1"/>
                          </a:solidFill>
                        </a:rPr>
                        <a:t>Pemberian</a:t>
                      </a:r>
                      <a:r>
                        <a:rPr lang="en-GB" sz="1000" dirty="0" smtClean="0">
                          <a:solidFill>
                            <a:schemeClr val="tx1"/>
                          </a:solidFill>
                        </a:rPr>
                        <a:t> </a:t>
                      </a:r>
                      <a:r>
                        <a:rPr lang="en-GB" sz="1000" dirty="0" err="1" smtClean="0">
                          <a:solidFill>
                            <a:schemeClr val="tx1"/>
                          </a:solidFill>
                        </a:rPr>
                        <a:t>Hak</a:t>
                      </a:r>
                      <a:r>
                        <a:rPr lang="en-GB" sz="1000" dirty="0" smtClean="0">
                          <a:solidFill>
                            <a:schemeClr val="tx1"/>
                          </a:solidFill>
                        </a:rPr>
                        <a:t> </a:t>
                      </a:r>
                      <a:r>
                        <a:rPr lang="en-GB" sz="1000" dirty="0" err="1" smtClean="0">
                          <a:solidFill>
                            <a:schemeClr val="tx1"/>
                          </a:solidFill>
                        </a:rPr>
                        <a:t>Tanggungan</a:t>
                      </a:r>
                      <a:r>
                        <a:rPr lang="en-GB" sz="1000" dirty="0" smtClean="0">
                          <a:solidFill>
                            <a:schemeClr val="tx1"/>
                          </a:solidFill>
                        </a:rPr>
                        <a:t>)</a:t>
                      </a:r>
                    </a:p>
                    <a:p>
                      <a:pPr marL="228600" marR="0" indent="-228600" algn="l" defTabSz="914400" rtl="0" eaLnBrk="1" fontAlgn="auto" latinLnBrk="0" hangingPunct="1">
                        <a:lnSpc>
                          <a:spcPct val="100000"/>
                        </a:lnSpc>
                        <a:spcBef>
                          <a:spcPts val="200"/>
                        </a:spcBef>
                        <a:spcAft>
                          <a:spcPts val="0"/>
                        </a:spcAft>
                        <a:buClr>
                          <a:schemeClr val="tx2"/>
                        </a:buClr>
                        <a:buSzPct val="95000"/>
                        <a:buFont typeface="Wingdings 2"/>
                        <a:buChar char=""/>
                        <a:tabLst>
                          <a:tab pos="177800" algn="l"/>
                        </a:tabLst>
                        <a:defRPr/>
                      </a:pPr>
                      <a:r>
                        <a:rPr lang="en-GB" sz="1000" dirty="0" smtClean="0">
                          <a:solidFill>
                            <a:schemeClr val="tx1"/>
                          </a:solidFill>
                        </a:rPr>
                        <a:t>Ultimately the Land Office will state the name of the holder of </a:t>
                      </a:r>
                      <a:r>
                        <a:rPr lang="en-GB" sz="1000" dirty="0" err="1" smtClean="0">
                          <a:solidFill>
                            <a:schemeClr val="tx1"/>
                          </a:solidFill>
                        </a:rPr>
                        <a:t>Hak</a:t>
                      </a:r>
                      <a:r>
                        <a:rPr lang="en-GB" sz="1000" dirty="0" smtClean="0">
                          <a:solidFill>
                            <a:schemeClr val="tx1"/>
                          </a:solidFill>
                        </a:rPr>
                        <a:t> </a:t>
                      </a:r>
                      <a:r>
                        <a:rPr lang="en-GB" sz="1000" dirty="0" err="1" smtClean="0">
                          <a:solidFill>
                            <a:schemeClr val="tx1"/>
                          </a:solidFill>
                        </a:rPr>
                        <a:t>Tanggungan</a:t>
                      </a:r>
                      <a:r>
                        <a:rPr lang="en-GB" sz="1000" dirty="0" smtClean="0">
                          <a:solidFill>
                            <a:schemeClr val="tx1"/>
                          </a:solidFill>
                        </a:rPr>
                        <a:t> at the certificate of land and issue the certificate of </a:t>
                      </a:r>
                      <a:r>
                        <a:rPr lang="en-GB" sz="1000" dirty="0" err="1" smtClean="0">
                          <a:solidFill>
                            <a:schemeClr val="tx1"/>
                          </a:solidFill>
                        </a:rPr>
                        <a:t>Hak</a:t>
                      </a:r>
                      <a:r>
                        <a:rPr lang="en-GB" sz="1000" dirty="0" smtClean="0">
                          <a:solidFill>
                            <a:schemeClr val="tx1"/>
                          </a:solidFill>
                        </a:rPr>
                        <a:t> </a:t>
                      </a:r>
                      <a:r>
                        <a:rPr lang="en-GB" sz="1000" dirty="0" err="1" smtClean="0">
                          <a:solidFill>
                            <a:schemeClr val="tx1"/>
                          </a:solidFill>
                        </a:rPr>
                        <a:t>Tanggungan</a:t>
                      </a:r>
                      <a:r>
                        <a:rPr lang="en-GB" sz="1000" dirty="0" smtClean="0">
                          <a:solidFill>
                            <a:schemeClr val="tx1"/>
                          </a:solidFill>
                        </a:rPr>
                        <a:t> to the Grantee.</a:t>
                      </a:r>
                    </a:p>
                    <a:p>
                      <a:pPr marL="228600" marR="0" indent="-228600" algn="l" defTabSz="914400" rtl="0" eaLnBrk="1" fontAlgn="auto" latinLnBrk="0" hangingPunct="1">
                        <a:lnSpc>
                          <a:spcPct val="100000"/>
                        </a:lnSpc>
                        <a:spcBef>
                          <a:spcPts val="200"/>
                        </a:spcBef>
                        <a:spcAft>
                          <a:spcPts val="0"/>
                        </a:spcAft>
                        <a:buClr>
                          <a:schemeClr val="tx2"/>
                        </a:buClr>
                        <a:buSzPct val="95000"/>
                        <a:buFont typeface="Wingdings 2"/>
                        <a:buChar char=""/>
                        <a:tabLst>
                          <a:tab pos="177800" algn="l"/>
                        </a:tabLst>
                        <a:defRPr/>
                      </a:pPr>
                      <a:r>
                        <a:rPr lang="en-GB" sz="1000" dirty="0" smtClean="0">
                          <a:solidFill>
                            <a:schemeClr val="tx1"/>
                          </a:solidFill>
                        </a:rPr>
                        <a:t>It is advisable that the Buyer keeps the certificate of the Land in his possession</a:t>
                      </a:r>
                    </a:p>
                  </a:txBody>
                  <a:tcPr marL="83127" marR="83127" marT="40341" marB="4034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3CEC4"/>
                      </a:solidFill>
                      <a:prstDash val="solid"/>
                      <a:round/>
                      <a:headEnd type="none" w="med" len="med"/>
                      <a:tailEnd type="none" w="med" len="med"/>
                    </a:lnT>
                    <a:lnB w="12700" cap="flat" cmpd="sng" algn="ctr">
                      <a:solidFill>
                        <a:srgbClr val="D3CEC4"/>
                      </a:solidFill>
                      <a:prstDash val="solid"/>
                      <a:round/>
                      <a:headEnd type="none" w="med" len="med"/>
                      <a:tailEnd type="none" w="med" len="med"/>
                    </a:lnB>
                    <a:noFill/>
                  </a:tcPr>
                </a:tc>
              </a:tr>
              <a:tr h="990600">
                <a:tc vMerge="1">
                  <a:txBody>
                    <a:bodyPr/>
                    <a:lstStyle/>
                    <a:p>
                      <a:endParaRPr lang="en-GB"/>
                    </a:p>
                  </a:txBody>
                  <a:tcPr/>
                </a:tc>
                <a:tc>
                  <a:txBody>
                    <a:bodyPr/>
                    <a:lstStyle/>
                    <a:p>
                      <a:pPr marL="0" marR="0" indent="0" algn="ctr" defTabSz="914400" rtl="0" eaLnBrk="1" fontAlgn="auto" latinLnBrk="0" hangingPunct="1">
                        <a:lnSpc>
                          <a:spcPct val="100000"/>
                        </a:lnSpc>
                        <a:spcBef>
                          <a:spcPts val="200"/>
                        </a:spcBef>
                        <a:spcAft>
                          <a:spcPts val="200"/>
                        </a:spcAft>
                        <a:buClr>
                          <a:schemeClr val="tx2"/>
                        </a:buClr>
                        <a:buSzPct val="95000"/>
                        <a:buFont typeface="Wingdings 2"/>
                        <a:buNone/>
                        <a:tabLst>
                          <a:tab pos="0" algn="l"/>
                        </a:tabLst>
                        <a:defRPr/>
                      </a:pPr>
                      <a:r>
                        <a:rPr lang="en-US" sz="1000" baseline="0" dirty="0" smtClean="0">
                          <a:solidFill>
                            <a:schemeClr val="tx1"/>
                          </a:solidFill>
                        </a:rPr>
                        <a:t>Local Partner </a:t>
                      </a:r>
                      <a:r>
                        <a:rPr lang="en-GB" sz="1000" kern="1200" dirty="0" smtClean="0">
                          <a:solidFill>
                            <a:schemeClr val="tx1"/>
                          </a:solidFill>
                          <a:latin typeface="+mn-lt"/>
                          <a:ea typeface="+mn-ea"/>
                          <a:cs typeface="+mn-cs"/>
                        </a:rPr>
                        <a:t>as the Grantor of  </a:t>
                      </a:r>
                      <a:r>
                        <a:rPr lang="en-GB" sz="1000" kern="1200" dirty="0" err="1" smtClean="0">
                          <a:solidFill>
                            <a:schemeClr val="tx1"/>
                          </a:solidFill>
                          <a:latin typeface="+mn-lt"/>
                          <a:ea typeface="+mn-ea"/>
                          <a:cs typeface="+mn-cs"/>
                        </a:rPr>
                        <a:t>Hak</a:t>
                      </a:r>
                      <a:r>
                        <a:rPr lang="en-GB" sz="1000" kern="1200" dirty="0" smtClean="0">
                          <a:solidFill>
                            <a:schemeClr val="tx1"/>
                          </a:solidFill>
                          <a:latin typeface="+mn-lt"/>
                          <a:ea typeface="+mn-ea"/>
                          <a:cs typeface="+mn-cs"/>
                        </a:rPr>
                        <a:t> </a:t>
                      </a:r>
                      <a:r>
                        <a:rPr lang="en-GB" sz="1000" kern="1200" dirty="0" err="1" smtClean="0">
                          <a:solidFill>
                            <a:schemeClr val="tx1"/>
                          </a:solidFill>
                          <a:latin typeface="+mn-lt"/>
                          <a:ea typeface="+mn-ea"/>
                          <a:cs typeface="+mn-cs"/>
                        </a:rPr>
                        <a:t>Tanggungan</a:t>
                      </a:r>
                      <a:endParaRPr lang="en-GB" sz="1000" kern="1200" dirty="0" smtClean="0">
                        <a:solidFill>
                          <a:schemeClr val="tx1"/>
                        </a:solidFill>
                        <a:latin typeface="+mn-lt"/>
                        <a:ea typeface="+mn-ea"/>
                        <a:cs typeface="+mn-cs"/>
                      </a:endParaRPr>
                    </a:p>
                  </a:txBody>
                  <a:tcPr marL="83127" marR="83127" marT="40341" marB="4034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3CEC4"/>
                      </a:solidFill>
                      <a:prstDash val="solid"/>
                      <a:round/>
                      <a:headEnd type="none" w="med" len="med"/>
                      <a:tailEnd type="none" w="med" len="med"/>
                    </a:lnT>
                    <a:lnB w="12700" cap="flat" cmpd="sng" algn="ctr">
                      <a:solidFill>
                        <a:srgbClr val="D3CEC4"/>
                      </a:solidFill>
                      <a:prstDash val="solid"/>
                      <a:round/>
                      <a:headEnd type="none" w="med" len="med"/>
                      <a:tailEnd type="none" w="med" len="med"/>
                    </a:lnB>
                    <a:noFill/>
                  </a:tcPr>
                </a:tc>
                <a:tc vMerge="1">
                  <a:txBody>
                    <a:bodyPr/>
                    <a:lstStyle/>
                    <a:p>
                      <a:endParaRPr lang="en-GB"/>
                    </a:p>
                  </a:txBody>
                  <a:tcPr/>
                </a:tc>
                <a:tc vMerge="1">
                  <a:txBody>
                    <a:bodyPr/>
                    <a:lstStyle/>
                    <a:p>
                      <a:endParaRPr lang="en-GB"/>
                    </a:p>
                  </a:txBody>
                  <a:tcPr/>
                </a:tc>
                <a:tc vMerge="1">
                  <a:txBody>
                    <a:bodyPr/>
                    <a:lstStyle/>
                    <a:p>
                      <a:endParaRPr lang="en-GB"/>
                    </a:p>
                  </a:txBody>
                  <a:tcPr/>
                </a:tc>
              </a:tr>
            </a:tbl>
          </a:graphicData>
        </a:graphic>
      </p:graphicFrame>
      <p:sp>
        <p:nvSpPr>
          <p:cNvPr id="27" name="Oval 85"/>
          <p:cNvSpPr>
            <a:spLocks noChangeArrowheads="1"/>
          </p:cNvSpPr>
          <p:nvPr/>
        </p:nvSpPr>
        <p:spPr bwMode="auto">
          <a:xfrm>
            <a:off x="542925" y="3063625"/>
            <a:ext cx="249670" cy="242328"/>
          </a:xfrm>
          <a:prstGeom prst="ellipse">
            <a:avLst/>
          </a:prstGeom>
          <a:solidFill>
            <a:schemeClr val="accent1"/>
          </a:solidFill>
          <a:ln w="28575" algn="ctr">
            <a:solidFill>
              <a:schemeClr val="bg1"/>
            </a:solidFill>
            <a:round/>
            <a:headEnd/>
            <a:tailEnd/>
          </a:ln>
        </p:spPr>
        <p:txBody>
          <a:bodyPr wrap="none" lIns="0" tIns="0" rIns="0" bIns="0" anchor="ctr"/>
          <a:lstStyle/>
          <a:p>
            <a:pPr algn="ctr" defTabSz="873294"/>
            <a:r>
              <a:rPr lang="en-AU" sz="1000" b="1" dirty="0">
                <a:solidFill>
                  <a:schemeClr val="bg1"/>
                </a:solidFill>
              </a:rPr>
              <a:t>1</a:t>
            </a:r>
          </a:p>
        </p:txBody>
      </p:sp>
      <p:sp>
        <p:nvSpPr>
          <p:cNvPr id="28" name="Oval 85"/>
          <p:cNvSpPr>
            <a:spLocks noChangeArrowheads="1"/>
          </p:cNvSpPr>
          <p:nvPr/>
        </p:nvSpPr>
        <p:spPr bwMode="auto">
          <a:xfrm>
            <a:off x="542925" y="4544826"/>
            <a:ext cx="249670" cy="242328"/>
          </a:xfrm>
          <a:prstGeom prst="ellipse">
            <a:avLst/>
          </a:prstGeom>
          <a:solidFill>
            <a:schemeClr val="tx2">
              <a:lumMod val="40000"/>
              <a:lumOff val="60000"/>
            </a:schemeClr>
          </a:solidFill>
          <a:ln w="28575" algn="ctr">
            <a:solidFill>
              <a:schemeClr val="bg1"/>
            </a:solidFill>
            <a:round/>
            <a:headEnd/>
            <a:tailEnd/>
          </a:ln>
        </p:spPr>
        <p:txBody>
          <a:bodyPr wrap="none" lIns="0" tIns="0" rIns="0" bIns="0" anchor="ctr"/>
          <a:lstStyle/>
          <a:p>
            <a:pPr algn="ctr" defTabSz="873294"/>
            <a:r>
              <a:rPr lang="en-AU" sz="1000" b="1" dirty="0" smtClean="0">
                <a:solidFill>
                  <a:schemeClr val="bg1"/>
                </a:solidFill>
              </a:rPr>
              <a:t>2</a:t>
            </a:r>
            <a:endParaRPr lang="en-AU" sz="1000" b="1" dirty="0">
              <a:solidFill>
                <a:schemeClr val="bg1"/>
              </a:solidFill>
            </a:endParaRPr>
          </a:p>
        </p:txBody>
      </p:sp>
      <p:sp>
        <p:nvSpPr>
          <p:cNvPr id="35" name="Rectangle 9"/>
          <p:cNvSpPr>
            <a:spLocks noChangeArrowheads="1"/>
          </p:cNvSpPr>
          <p:nvPr/>
        </p:nvSpPr>
        <p:spPr bwMode="gray">
          <a:xfrm>
            <a:off x="685800" y="1143000"/>
            <a:ext cx="7772400" cy="253024"/>
          </a:xfrm>
          <a:prstGeom prst="rect">
            <a:avLst/>
          </a:prstGeom>
          <a:noFill/>
          <a:ln w="9525">
            <a:noFill/>
            <a:miter lim="800000"/>
            <a:headEnd/>
            <a:tailEnd/>
          </a:ln>
        </p:spPr>
        <p:txBody>
          <a:bodyPr lIns="0" tIns="0" rIns="0" bIns="0" anchor="ctr"/>
          <a:lstStyle/>
          <a:p>
            <a:pPr algn="ctr"/>
            <a:r>
              <a:rPr lang="en-US" sz="1200" dirty="0" smtClean="0">
                <a:solidFill>
                  <a:schemeClr val="accent1"/>
                </a:solidFill>
              </a:rPr>
              <a:t>Typical Scope of Work</a:t>
            </a:r>
          </a:p>
        </p:txBody>
      </p:sp>
      <p:cxnSp>
        <p:nvCxnSpPr>
          <p:cNvPr id="36" name="Straight Connector 35"/>
          <p:cNvCxnSpPr/>
          <p:nvPr/>
        </p:nvCxnSpPr>
        <p:spPr>
          <a:xfrm>
            <a:off x="685800" y="1366357"/>
            <a:ext cx="7772400" cy="0"/>
          </a:xfrm>
          <a:prstGeom prst="line">
            <a:avLst/>
          </a:prstGeom>
          <a:ln>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37" name="Rectangle 36"/>
          <p:cNvSpPr>
            <a:spLocks noChangeArrowheads="1"/>
          </p:cNvSpPr>
          <p:nvPr>
            <p:custDataLst>
              <p:tags r:id="rId2"/>
            </p:custDataLst>
          </p:nvPr>
        </p:nvSpPr>
        <p:spPr bwMode="auto">
          <a:xfrm>
            <a:off x="676274" y="1362075"/>
            <a:ext cx="7781925" cy="1415772"/>
          </a:xfrm>
          <a:prstGeom prst="rect">
            <a:avLst/>
          </a:prstGeom>
          <a:noFill/>
          <a:ln w="9525" algn="ctr">
            <a:noFill/>
            <a:miter lim="800000"/>
            <a:headEnd/>
            <a:tailEnd/>
          </a:ln>
        </p:spPr>
        <p:txBody>
          <a:bodyPr wrap="square" lIns="0" rIns="18288">
            <a:spAutoFit/>
          </a:bodyPr>
          <a:lstStyle/>
          <a:p>
            <a:pPr marL="182563" indent="-182563" defTabSz="1019175">
              <a:lnSpc>
                <a:spcPct val="110000"/>
              </a:lnSpc>
              <a:spcBef>
                <a:spcPct val="30000"/>
              </a:spcBef>
              <a:buClr>
                <a:srgbClr val="AA1014"/>
              </a:buClr>
              <a:buFont typeface="Wingdings 2" pitchFamily="18" charset="2"/>
              <a:buChar char="¡"/>
            </a:pPr>
            <a:r>
              <a:rPr lang="en-GB" sz="1000" dirty="0" smtClean="0"/>
              <a:t>Conducting required legal due diligence upon the land and transaction documents;</a:t>
            </a:r>
          </a:p>
          <a:p>
            <a:pPr marL="182563" indent="-182563" defTabSz="1019175">
              <a:lnSpc>
                <a:spcPct val="110000"/>
              </a:lnSpc>
              <a:spcBef>
                <a:spcPct val="30000"/>
              </a:spcBef>
              <a:buClr>
                <a:srgbClr val="AA1014"/>
              </a:buClr>
              <a:buFont typeface="Wingdings 2" pitchFamily="18" charset="2"/>
              <a:buChar char="¡"/>
            </a:pPr>
            <a:r>
              <a:rPr lang="en-GB" sz="1000" dirty="0" smtClean="0"/>
              <a:t>Providing legal advise in relation to the sales and purchase of land, including but not limited to legal aspect of Ownership Rights/</a:t>
            </a:r>
            <a:r>
              <a:rPr lang="en-GB" sz="1000" dirty="0" err="1" smtClean="0"/>
              <a:t>Hak</a:t>
            </a:r>
            <a:r>
              <a:rPr lang="en-GB" sz="1000" dirty="0" smtClean="0"/>
              <a:t> </a:t>
            </a:r>
            <a:r>
              <a:rPr lang="en-GB" sz="1000" dirty="0" err="1" smtClean="0"/>
              <a:t>Milik</a:t>
            </a:r>
            <a:r>
              <a:rPr lang="en-GB" sz="1000" dirty="0" smtClean="0"/>
              <a:t> arrangement, associated fees with regard to the transactions, and any regulatory restrictions or limitations with regard to the development/construction of a villa above the land;</a:t>
            </a:r>
          </a:p>
          <a:p>
            <a:pPr marL="182563" indent="-182563" defTabSz="1019175">
              <a:lnSpc>
                <a:spcPct val="110000"/>
              </a:lnSpc>
              <a:spcBef>
                <a:spcPct val="30000"/>
              </a:spcBef>
              <a:buClr>
                <a:srgbClr val="AA1014"/>
              </a:buClr>
              <a:buFont typeface="Wingdings 2" pitchFamily="18" charset="2"/>
              <a:buChar char="¡"/>
            </a:pPr>
            <a:r>
              <a:rPr lang="en-GB" sz="1000" dirty="0" smtClean="0"/>
              <a:t>Reviewing, finalizing the nominee arrangement documents entered by and between the Client and the Client’s nominee in coordination with the appointed Public Notary; and</a:t>
            </a:r>
          </a:p>
          <a:p>
            <a:pPr marL="182563" indent="-182563" defTabSz="1019175">
              <a:lnSpc>
                <a:spcPct val="110000"/>
              </a:lnSpc>
              <a:spcBef>
                <a:spcPct val="30000"/>
              </a:spcBef>
              <a:buClr>
                <a:srgbClr val="AA1014"/>
              </a:buClr>
              <a:buFont typeface="Wingdings 2" pitchFamily="18" charset="2"/>
              <a:buChar char="¡"/>
            </a:pPr>
            <a:r>
              <a:rPr lang="en-GB" sz="1000" dirty="0" smtClean="0"/>
              <a:t>Providing legal advise in relation to the nominee arrangement structure entered by and between the Client and the Client’s nominee</a:t>
            </a:r>
            <a:endParaRPr lang="en-US" sz="1000" dirty="0"/>
          </a:p>
        </p:txBody>
      </p:sp>
      <p:cxnSp>
        <p:nvCxnSpPr>
          <p:cNvPr id="12" name="Straight Connector 11"/>
          <p:cNvCxnSpPr/>
          <p:nvPr/>
        </p:nvCxnSpPr>
        <p:spPr>
          <a:xfrm>
            <a:off x="647700" y="6705600"/>
            <a:ext cx="7772400" cy="0"/>
          </a:xfrm>
          <a:prstGeom prst="line">
            <a:avLst/>
          </a:prstGeom>
          <a:ln>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15" name="Slide Number Placeholder 1"/>
          <p:cNvSpPr>
            <a:spLocks noGrp="1"/>
          </p:cNvSpPr>
          <p:nvPr>
            <p:ph type="sldNum" sz="quarter" idx="12"/>
          </p:nvPr>
        </p:nvSpPr>
        <p:spPr>
          <a:xfrm>
            <a:off x="7010400" y="6492875"/>
            <a:ext cx="2133600" cy="365125"/>
          </a:xfrm>
        </p:spPr>
        <p:txBody>
          <a:bodyPr/>
          <a:lstStyle/>
          <a:p>
            <a:fld id="{610DF9FC-413E-472E-8A69-BC90CB184D85}" type="slidenum">
              <a:rPr lang="en-SG" smtClean="0"/>
              <a:pPr/>
              <a:t>16</a:t>
            </a:fld>
            <a:endParaRPr lang="en-SG" dirty="0"/>
          </a:p>
        </p:txBody>
      </p:sp>
    </p:spTree>
    <p:extLst>
      <p:ext uri="{BB962C8B-B14F-4D97-AF65-F5344CB8AC3E}">
        <p14:creationId xmlns:p14="http://schemas.microsoft.com/office/powerpoint/2010/main" val="5337615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Picture 4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09089" y="56212"/>
            <a:ext cx="582511" cy="485426"/>
          </a:xfrm>
          <a:prstGeom prst="rect">
            <a:avLst/>
          </a:prstGeom>
        </p:spPr>
      </p:pic>
      <p:cxnSp>
        <p:nvCxnSpPr>
          <p:cNvPr id="29" name="Straight Connector 28"/>
          <p:cNvCxnSpPr/>
          <p:nvPr/>
        </p:nvCxnSpPr>
        <p:spPr>
          <a:xfrm>
            <a:off x="647700" y="685800"/>
            <a:ext cx="7772400" cy="0"/>
          </a:xfrm>
          <a:prstGeom prst="line">
            <a:avLst/>
          </a:prstGeom>
          <a:ln>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647700" y="314325"/>
            <a:ext cx="4764318" cy="369332"/>
          </a:xfrm>
          <a:prstGeom prst="rect">
            <a:avLst/>
          </a:prstGeom>
        </p:spPr>
        <p:txBody>
          <a:bodyPr wrap="none">
            <a:spAutoFit/>
          </a:bodyPr>
          <a:lstStyle/>
          <a:p>
            <a:r>
              <a:rPr lang="en-SG" i="1" dirty="0" smtClean="0">
                <a:solidFill>
                  <a:schemeClr val="accent1"/>
                </a:solidFill>
              </a:rPr>
              <a:t>Stage Two – Overview of </a:t>
            </a:r>
            <a:r>
              <a:rPr lang="en-SG" i="1" dirty="0" err="1" smtClean="0">
                <a:solidFill>
                  <a:schemeClr val="accent1"/>
                </a:solidFill>
              </a:rPr>
              <a:t>F&amp;K’s</a:t>
            </a:r>
            <a:r>
              <a:rPr lang="en-SG" i="1" dirty="0" smtClean="0">
                <a:solidFill>
                  <a:schemeClr val="accent1"/>
                </a:solidFill>
              </a:rPr>
              <a:t> Structure (Cont’d)</a:t>
            </a:r>
            <a:endParaRPr lang="en-US" dirty="0">
              <a:solidFill>
                <a:schemeClr val="accent1"/>
              </a:solidFill>
            </a:endParaRPr>
          </a:p>
        </p:txBody>
      </p:sp>
      <p:sp>
        <p:nvSpPr>
          <p:cNvPr id="6" name="Text Box 4"/>
          <p:cNvSpPr txBox="1">
            <a:spLocks noChangeArrowheads="1"/>
          </p:cNvSpPr>
          <p:nvPr>
            <p:custDataLst>
              <p:tags r:id="rId1"/>
            </p:custDataLst>
          </p:nvPr>
        </p:nvSpPr>
        <p:spPr bwMode="auto">
          <a:xfrm>
            <a:off x="685800" y="828675"/>
            <a:ext cx="7772400" cy="381000"/>
          </a:xfrm>
          <a:prstGeom prst="rect">
            <a:avLst/>
          </a:prstGeom>
          <a:noFill/>
          <a:ln w="9525">
            <a:noFill/>
            <a:miter lim="800000"/>
            <a:headEnd/>
            <a:tailEnd/>
          </a:ln>
          <a:effectLst/>
        </p:spPr>
        <p:txBody>
          <a:bodyPr lIns="0" tIns="0" rIns="100584" bIns="18288"/>
          <a:lstStyle/>
          <a:p>
            <a:r>
              <a:rPr lang="en-GB" sz="1400" i="1" dirty="0" smtClean="0">
                <a:solidFill>
                  <a:schemeClr val="accent1"/>
                </a:solidFill>
              </a:rPr>
              <a:t>Ownership will be secured through a mortgage agreement and retaining the land title certificate</a:t>
            </a:r>
          </a:p>
        </p:txBody>
      </p:sp>
      <p:graphicFrame>
        <p:nvGraphicFramePr>
          <p:cNvPr id="26" name="Table 25"/>
          <p:cNvGraphicFramePr>
            <a:graphicFrameLocks noGrp="1"/>
          </p:cNvGraphicFramePr>
          <p:nvPr>
            <p:extLst>
              <p:ext uri="{D42A27DB-BD31-4B8C-83A1-F6EECF244321}">
                <p14:modId xmlns:p14="http://schemas.microsoft.com/office/powerpoint/2010/main" val="3499350987"/>
              </p:ext>
            </p:extLst>
          </p:nvPr>
        </p:nvGraphicFramePr>
        <p:xfrm>
          <a:off x="643233" y="1447800"/>
          <a:ext cx="7814967" cy="4519623"/>
        </p:xfrm>
        <a:graphic>
          <a:graphicData uri="http://schemas.openxmlformats.org/drawingml/2006/table">
            <a:tbl>
              <a:tblPr firstRow="1" bandRow="1">
                <a:tableStyleId>{5C22544A-7EE6-4342-B048-85BDC9FD1C3A}</a:tableStyleId>
              </a:tblPr>
              <a:tblGrid>
                <a:gridCol w="880767"/>
                <a:gridCol w="990600"/>
                <a:gridCol w="914400"/>
                <a:gridCol w="2667000"/>
                <a:gridCol w="2362200"/>
              </a:tblGrid>
              <a:tr h="243014">
                <a:tc>
                  <a:txBody>
                    <a:bodyPr/>
                    <a:lstStyle/>
                    <a:p>
                      <a:pPr algn="ctr"/>
                      <a:endParaRPr lang="en-US" sz="1000" b="1" dirty="0"/>
                    </a:p>
                  </a:txBody>
                  <a:tcPr marL="83127" marR="83127" marT="40341" marB="40341"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D3CEC4"/>
                      </a:solidFill>
                      <a:prstDash val="solid"/>
                      <a:round/>
                      <a:headEnd type="none" w="med" len="med"/>
                      <a:tailEnd type="none" w="med" len="med"/>
                    </a:lnB>
                    <a:noFill/>
                  </a:tcPr>
                </a:tc>
                <a:tc>
                  <a:txBody>
                    <a:bodyPr/>
                    <a:lstStyle/>
                    <a:p>
                      <a:pPr marL="0" indent="0" algn="ctr" defTabSz="914400" rtl="0" eaLnBrk="1" latinLnBrk="0" hangingPunct="1">
                        <a:lnSpc>
                          <a:spcPts val="1100"/>
                        </a:lnSpc>
                        <a:spcBef>
                          <a:spcPts val="200"/>
                        </a:spcBef>
                        <a:spcAft>
                          <a:spcPts val="200"/>
                        </a:spcAft>
                        <a:buClr>
                          <a:srgbClr val="00B050"/>
                        </a:buClr>
                        <a:buSzPct val="95000"/>
                        <a:buFont typeface="Wingdings 2" pitchFamily="18" charset="2"/>
                        <a:buNone/>
                      </a:pPr>
                      <a:r>
                        <a:rPr lang="en-US" sz="1100" b="1" kern="1200" baseline="0" dirty="0" smtClean="0">
                          <a:solidFill>
                            <a:schemeClr val="tx1"/>
                          </a:solidFill>
                          <a:latin typeface="+mn-lt"/>
                          <a:ea typeface="+mn-ea"/>
                          <a:cs typeface="+mn-cs"/>
                        </a:rPr>
                        <a:t>Signing Parties</a:t>
                      </a:r>
                      <a:endParaRPr lang="en-GB" sz="1100" b="1" kern="1200" baseline="0" dirty="0" smtClean="0">
                        <a:solidFill>
                          <a:schemeClr val="tx1"/>
                        </a:solidFill>
                        <a:latin typeface="+mn-lt"/>
                        <a:ea typeface="+mn-ea"/>
                        <a:cs typeface="+mn-cs"/>
                      </a:endParaRPr>
                    </a:p>
                  </a:txBody>
                  <a:tcPr marL="83127" marR="83127" marT="40341" marB="40341"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D3CEC4"/>
                      </a:solidFill>
                      <a:prstDash val="solid"/>
                      <a:round/>
                      <a:headEnd type="none" w="med" len="med"/>
                      <a:tailEnd type="none" w="med" len="med"/>
                    </a:lnB>
                    <a:noFill/>
                  </a:tcPr>
                </a:tc>
                <a:tc>
                  <a:txBody>
                    <a:bodyPr/>
                    <a:lstStyle/>
                    <a:p>
                      <a:pPr marL="0" indent="0" algn="ctr" defTabSz="914400" rtl="0" eaLnBrk="1" latinLnBrk="0" hangingPunct="1">
                        <a:lnSpc>
                          <a:spcPts val="1100"/>
                        </a:lnSpc>
                        <a:spcBef>
                          <a:spcPts val="200"/>
                        </a:spcBef>
                        <a:spcAft>
                          <a:spcPts val="200"/>
                        </a:spcAft>
                        <a:buClr>
                          <a:srgbClr val="00B050"/>
                        </a:buClr>
                        <a:buSzPct val="95000"/>
                        <a:buFont typeface="Wingdings 2" pitchFamily="18" charset="2"/>
                        <a:buNone/>
                      </a:pPr>
                      <a:r>
                        <a:rPr lang="en-US" sz="1100" b="1" kern="1200" baseline="0" dirty="0" smtClean="0">
                          <a:solidFill>
                            <a:schemeClr val="tx1"/>
                          </a:solidFill>
                          <a:latin typeface="+mn-lt"/>
                          <a:ea typeface="+mn-ea"/>
                          <a:cs typeface="+mn-cs"/>
                        </a:rPr>
                        <a:t>Responsible Parties</a:t>
                      </a:r>
                      <a:endParaRPr lang="en-GB" sz="1100" b="1" kern="1200" baseline="0" dirty="0" smtClean="0">
                        <a:solidFill>
                          <a:schemeClr val="tx1"/>
                        </a:solidFill>
                        <a:latin typeface="+mn-lt"/>
                        <a:ea typeface="+mn-ea"/>
                        <a:cs typeface="+mn-cs"/>
                      </a:endParaRPr>
                    </a:p>
                  </a:txBody>
                  <a:tcPr marL="83127" marR="83127" marT="40341" marB="40341"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D3CEC4"/>
                      </a:solidFill>
                      <a:prstDash val="solid"/>
                      <a:round/>
                      <a:headEnd type="none" w="med" len="med"/>
                      <a:tailEnd type="none" w="med" len="med"/>
                    </a:lnB>
                    <a:noFill/>
                  </a:tcPr>
                </a:tc>
                <a:tc>
                  <a:txBody>
                    <a:bodyPr/>
                    <a:lstStyle/>
                    <a:p>
                      <a:pPr marL="0" indent="0" algn="ctr" defTabSz="914400" rtl="0" eaLnBrk="1" latinLnBrk="0" hangingPunct="1">
                        <a:lnSpc>
                          <a:spcPts val="1100"/>
                        </a:lnSpc>
                        <a:spcBef>
                          <a:spcPts val="200"/>
                        </a:spcBef>
                        <a:spcAft>
                          <a:spcPts val="200"/>
                        </a:spcAft>
                        <a:buClr>
                          <a:srgbClr val="00B050"/>
                        </a:buClr>
                        <a:buSzPct val="95000"/>
                        <a:buFont typeface="Wingdings 2" pitchFamily="18" charset="2"/>
                        <a:buNone/>
                      </a:pPr>
                      <a:r>
                        <a:rPr lang="en-US" sz="1100" b="1" kern="1200" baseline="0" dirty="0" smtClean="0">
                          <a:solidFill>
                            <a:schemeClr val="tx1"/>
                          </a:solidFill>
                          <a:latin typeface="+mn-lt"/>
                          <a:ea typeface="+mn-ea"/>
                          <a:cs typeface="+mn-cs"/>
                        </a:rPr>
                        <a:t>Function</a:t>
                      </a:r>
                      <a:endParaRPr lang="en-GB" sz="1100" b="1" kern="1200" baseline="0" dirty="0" smtClean="0">
                        <a:solidFill>
                          <a:schemeClr val="tx1"/>
                        </a:solidFill>
                        <a:latin typeface="+mn-lt"/>
                        <a:ea typeface="+mn-ea"/>
                        <a:cs typeface="+mn-cs"/>
                      </a:endParaRPr>
                    </a:p>
                  </a:txBody>
                  <a:tcPr marL="83127" marR="83127" marT="40341" marB="40341"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D3CEC4"/>
                      </a:solidFill>
                      <a:prstDash val="solid"/>
                      <a:round/>
                      <a:headEnd type="none" w="med" len="med"/>
                      <a:tailEnd type="none" w="med" len="med"/>
                    </a:lnB>
                    <a:noFill/>
                  </a:tcPr>
                </a:tc>
                <a:tc>
                  <a:txBody>
                    <a:bodyPr/>
                    <a:lstStyle/>
                    <a:p>
                      <a:pPr marL="0" indent="0" algn="ctr" defTabSz="914400" rtl="0" eaLnBrk="1" latinLnBrk="0" hangingPunct="1">
                        <a:lnSpc>
                          <a:spcPts val="1100"/>
                        </a:lnSpc>
                        <a:spcBef>
                          <a:spcPts val="200"/>
                        </a:spcBef>
                        <a:spcAft>
                          <a:spcPts val="200"/>
                        </a:spcAft>
                        <a:buClr>
                          <a:srgbClr val="00B050"/>
                        </a:buClr>
                        <a:buSzPct val="95000"/>
                        <a:buFont typeface="Wingdings 2" pitchFamily="18" charset="2"/>
                        <a:buNone/>
                      </a:pPr>
                      <a:r>
                        <a:rPr lang="en-US" sz="1100" b="1" kern="1200" baseline="0" dirty="0" smtClean="0">
                          <a:solidFill>
                            <a:schemeClr val="tx1"/>
                          </a:solidFill>
                          <a:latin typeface="+mn-lt"/>
                          <a:ea typeface="+mn-ea"/>
                          <a:cs typeface="+mn-cs"/>
                        </a:rPr>
                        <a:t>Remark</a:t>
                      </a:r>
                      <a:endParaRPr lang="en-GB" sz="1100" b="1" kern="1200" baseline="0" dirty="0" smtClean="0">
                        <a:solidFill>
                          <a:schemeClr val="tx1"/>
                        </a:solidFill>
                        <a:latin typeface="+mn-lt"/>
                        <a:ea typeface="+mn-ea"/>
                        <a:cs typeface="+mn-cs"/>
                      </a:endParaRPr>
                    </a:p>
                  </a:txBody>
                  <a:tcPr marL="83127" marR="83127" marT="40341" marB="40341" anchor="b">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D3CEC4"/>
                      </a:solidFill>
                      <a:prstDash val="solid"/>
                      <a:round/>
                      <a:headEnd type="none" w="med" len="med"/>
                      <a:tailEnd type="none" w="med" len="med"/>
                    </a:lnB>
                    <a:noFill/>
                  </a:tcPr>
                </a:tc>
              </a:tr>
              <a:tr h="696218">
                <a:tc rowSpan="2">
                  <a:txBody>
                    <a:bodyPr/>
                    <a:lstStyle/>
                    <a:p>
                      <a:pPr algn="ctr"/>
                      <a:r>
                        <a:rPr lang="en-US" sz="1000" b="1" dirty="0" smtClean="0">
                          <a:solidFill>
                            <a:schemeClr val="bg1"/>
                          </a:solidFill>
                        </a:rPr>
                        <a:t>Land Lease Agreement</a:t>
                      </a:r>
                    </a:p>
                  </a:txBody>
                  <a:tcPr marL="83127" marR="83127" marT="40341" marB="40341" anchor="ctr">
                    <a:lnL w="12700" cmpd="sng">
                      <a:noFill/>
                    </a:lnL>
                    <a:lnR w="12700" cap="flat" cmpd="sng" algn="ctr">
                      <a:noFill/>
                      <a:prstDash val="solid"/>
                      <a:round/>
                      <a:headEnd type="none" w="med" len="med"/>
                      <a:tailEnd type="none" w="med" len="med"/>
                    </a:lnR>
                    <a:lnT w="12700" cap="flat" cmpd="sng" algn="ctr">
                      <a:solidFill>
                        <a:srgbClr val="D3CEC4"/>
                      </a:solidFill>
                      <a:prstDash val="solid"/>
                      <a:round/>
                      <a:headEnd type="none" w="med" len="med"/>
                      <a:tailEnd type="none" w="med" len="med"/>
                    </a:lnT>
                    <a:lnB w="12700" cap="flat" cmpd="sng" algn="ctr">
                      <a:solidFill>
                        <a:srgbClr val="D3CEC4"/>
                      </a:solidFill>
                      <a:prstDash val="solid"/>
                      <a:round/>
                      <a:headEnd type="none" w="med" len="med"/>
                      <a:tailEnd type="none" w="med" len="med"/>
                    </a:lnB>
                    <a:solidFill>
                      <a:schemeClr val="tx2"/>
                    </a:solidFill>
                  </a:tcPr>
                </a:tc>
                <a:tc>
                  <a:txBody>
                    <a:bodyPr/>
                    <a:lstStyle/>
                    <a:p>
                      <a:pPr marL="0" indent="0" algn="ctr">
                        <a:lnSpc>
                          <a:spcPct val="100000"/>
                        </a:lnSpc>
                        <a:spcBef>
                          <a:spcPts val="200"/>
                        </a:spcBef>
                        <a:spcAft>
                          <a:spcPts val="200"/>
                        </a:spcAft>
                        <a:buClr>
                          <a:schemeClr val="tx2"/>
                        </a:buClr>
                        <a:buSzPct val="95000"/>
                        <a:buFont typeface="Wingdings 2"/>
                        <a:buNone/>
                      </a:pPr>
                      <a:r>
                        <a:rPr lang="en-US" sz="1000" dirty="0" smtClean="0">
                          <a:solidFill>
                            <a:schemeClr val="tx1"/>
                          </a:solidFill>
                        </a:rPr>
                        <a:t>Buyer as the Lessee</a:t>
                      </a:r>
                    </a:p>
                  </a:txBody>
                  <a:tcPr marL="83127" marR="83127" marT="40341" marB="4034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3CEC4"/>
                      </a:solidFill>
                      <a:prstDash val="solid"/>
                      <a:round/>
                      <a:headEnd type="none" w="med" len="med"/>
                      <a:tailEnd type="none" w="med" len="med"/>
                    </a:lnT>
                    <a:lnB w="12700" cap="flat" cmpd="sng" algn="ctr">
                      <a:solidFill>
                        <a:srgbClr val="D3CEC4"/>
                      </a:solidFill>
                      <a:prstDash val="solid"/>
                      <a:round/>
                      <a:headEnd type="none" w="med" len="med"/>
                      <a:tailEnd type="none" w="med" len="med"/>
                    </a:lnB>
                    <a:noFill/>
                  </a:tcPr>
                </a:tc>
                <a:tc rowSpan="2">
                  <a:txBody>
                    <a:bodyPr/>
                    <a:lstStyle/>
                    <a:p>
                      <a:pPr marL="0" marR="0" indent="0" algn="ctr" defTabSz="914400" rtl="0" eaLnBrk="1" fontAlgn="auto" latinLnBrk="0" hangingPunct="1">
                        <a:lnSpc>
                          <a:spcPct val="100000"/>
                        </a:lnSpc>
                        <a:spcBef>
                          <a:spcPts val="200"/>
                        </a:spcBef>
                        <a:spcAft>
                          <a:spcPts val="200"/>
                        </a:spcAft>
                        <a:buClr>
                          <a:schemeClr val="tx2"/>
                        </a:buClr>
                        <a:buSzPct val="95000"/>
                        <a:buFont typeface="Wingdings 2"/>
                        <a:buNone/>
                        <a:tabLst>
                          <a:tab pos="177800" algn="l"/>
                        </a:tabLst>
                        <a:defRPr/>
                      </a:pPr>
                      <a:r>
                        <a:rPr lang="en-US" sz="1000" kern="1200" dirty="0" smtClean="0">
                          <a:solidFill>
                            <a:schemeClr val="tx1"/>
                          </a:solidFill>
                          <a:latin typeface="+mn-lt"/>
                          <a:ea typeface="+mn-ea"/>
                          <a:cs typeface="+mn-cs"/>
                        </a:rPr>
                        <a:t>F&amp;K</a:t>
                      </a:r>
                      <a:endParaRPr lang="en-GB" sz="1000" kern="1200" dirty="0" smtClean="0">
                        <a:solidFill>
                          <a:schemeClr val="tx1"/>
                        </a:solidFill>
                        <a:latin typeface="+mn-lt"/>
                        <a:ea typeface="+mn-ea"/>
                        <a:cs typeface="+mn-cs"/>
                      </a:endParaRPr>
                    </a:p>
                  </a:txBody>
                  <a:tcPr marL="83127" marR="83127" marT="40341" marB="4034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3CEC4"/>
                      </a:solidFill>
                      <a:prstDash val="solid"/>
                      <a:round/>
                      <a:headEnd type="none" w="med" len="med"/>
                      <a:tailEnd type="none" w="med" len="med"/>
                    </a:lnT>
                    <a:lnB w="12700" cap="flat" cmpd="sng" algn="ctr">
                      <a:solidFill>
                        <a:srgbClr val="D3CEC4"/>
                      </a:solidFill>
                      <a:prstDash val="solid"/>
                      <a:round/>
                      <a:headEnd type="none" w="med" len="med"/>
                      <a:tailEnd type="none" w="med" len="med"/>
                    </a:lnB>
                    <a:noFill/>
                  </a:tcPr>
                </a:tc>
                <a:tc rowSpan="2">
                  <a:txBody>
                    <a:bodyPr/>
                    <a:lstStyle/>
                    <a:p>
                      <a:pPr marL="228600" indent="-228600">
                        <a:lnSpc>
                          <a:spcPct val="100000"/>
                        </a:lnSpc>
                        <a:spcBef>
                          <a:spcPts val="200"/>
                        </a:spcBef>
                        <a:spcAft>
                          <a:spcPts val="200"/>
                        </a:spcAft>
                        <a:buClr>
                          <a:schemeClr val="tx2"/>
                        </a:buClr>
                        <a:buSzPct val="95000"/>
                        <a:buFont typeface="Wingdings 2"/>
                        <a:buChar char=""/>
                      </a:pPr>
                      <a:r>
                        <a:rPr lang="en-GB" sz="1000" dirty="0" smtClean="0">
                          <a:solidFill>
                            <a:schemeClr val="tx1"/>
                          </a:solidFill>
                        </a:rPr>
                        <a:t>In this Agreement, the Local Partner will be given lease to the Buyer for the Land</a:t>
                      </a:r>
                    </a:p>
                    <a:p>
                      <a:pPr marL="228600" indent="-228600">
                        <a:lnSpc>
                          <a:spcPct val="100000"/>
                        </a:lnSpc>
                        <a:spcBef>
                          <a:spcPts val="200"/>
                        </a:spcBef>
                        <a:spcAft>
                          <a:spcPts val="200"/>
                        </a:spcAft>
                        <a:buClr>
                          <a:schemeClr val="tx2"/>
                        </a:buClr>
                        <a:buSzPct val="95000"/>
                        <a:buFont typeface="Wingdings 2"/>
                        <a:buChar char=""/>
                      </a:pPr>
                      <a:r>
                        <a:rPr lang="en-GB" sz="1000" dirty="0" smtClean="0">
                          <a:solidFill>
                            <a:schemeClr val="tx1"/>
                          </a:solidFill>
                        </a:rPr>
                        <a:t>With this agreement the Buyer will have full rights to utilize the Land</a:t>
                      </a:r>
                    </a:p>
                  </a:txBody>
                  <a:tcPr marL="83127" marR="83127" marT="40341" marB="4034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3CEC4"/>
                      </a:solidFill>
                      <a:prstDash val="solid"/>
                      <a:round/>
                      <a:headEnd type="none" w="med" len="med"/>
                      <a:tailEnd type="none" w="med" len="med"/>
                    </a:lnT>
                    <a:lnB w="12700" cap="flat" cmpd="sng" algn="ctr">
                      <a:solidFill>
                        <a:srgbClr val="D3CEC4"/>
                      </a:solidFill>
                      <a:prstDash val="solid"/>
                      <a:round/>
                      <a:headEnd type="none" w="med" len="med"/>
                      <a:tailEnd type="none" w="med" len="med"/>
                    </a:lnB>
                    <a:noFill/>
                  </a:tcPr>
                </a:tc>
                <a:tc rowSpan="2">
                  <a:txBody>
                    <a:bodyPr/>
                    <a:lstStyle/>
                    <a:p>
                      <a:pPr marL="228600" indent="-228600">
                        <a:lnSpc>
                          <a:spcPct val="100000"/>
                        </a:lnSpc>
                        <a:spcBef>
                          <a:spcPts val="200"/>
                        </a:spcBef>
                        <a:spcAft>
                          <a:spcPts val="200"/>
                        </a:spcAft>
                        <a:buClr>
                          <a:schemeClr val="tx2"/>
                        </a:buClr>
                        <a:buSzPct val="95000"/>
                        <a:buFont typeface="Wingdings 2"/>
                        <a:buChar char=""/>
                      </a:pPr>
                      <a:r>
                        <a:rPr lang="en-GB" sz="1000" dirty="0" smtClean="0">
                          <a:solidFill>
                            <a:schemeClr val="tx1"/>
                          </a:solidFill>
                        </a:rPr>
                        <a:t>Should Pak </a:t>
                      </a:r>
                      <a:r>
                        <a:rPr lang="en-GB" sz="1000" dirty="0" err="1" smtClean="0">
                          <a:solidFill>
                            <a:schemeClr val="tx1"/>
                          </a:solidFill>
                        </a:rPr>
                        <a:t>Subina</a:t>
                      </a:r>
                      <a:r>
                        <a:rPr lang="en-GB" sz="1000" dirty="0" smtClean="0">
                          <a:solidFill>
                            <a:schemeClr val="tx1"/>
                          </a:solidFill>
                        </a:rPr>
                        <a:t> act as nominee of the Buyer and there will be no Deed of Sale and Purchase of Land in notarial deed, he will remain the legal owner the Land</a:t>
                      </a:r>
                      <a:endParaRPr lang="id-ID" sz="1000" dirty="0" smtClean="0">
                        <a:solidFill>
                          <a:schemeClr val="tx1"/>
                        </a:solidFill>
                      </a:endParaRPr>
                    </a:p>
                    <a:p>
                      <a:pPr marL="228600" indent="-228600">
                        <a:lnSpc>
                          <a:spcPct val="100000"/>
                        </a:lnSpc>
                        <a:spcBef>
                          <a:spcPts val="200"/>
                        </a:spcBef>
                        <a:spcAft>
                          <a:spcPts val="200"/>
                        </a:spcAft>
                        <a:buClr>
                          <a:schemeClr val="tx2"/>
                        </a:buClr>
                        <a:buSzPct val="95000"/>
                        <a:buFont typeface="Wingdings 2"/>
                        <a:buChar char=""/>
                      </a:pPr>
                      <a:r>
                        <a:rPr lang="id-ID" sz="1000" dirty="0" smtClean="0">
                          <a:solidFill>
                            <a:schemeClr val="tx1"/>
                          </a:solidFill>
                        </a:rPr>
                        <a:t>F&amp;K will coordinate with Limcharoen to review (on</a:t>
                      </a:r>
                      <a:r>
                        <a:rPr lang="id-ID" sz="1000" baseline="0" dirty="0" smtClean="0">
                          <a:solidFill>
                            <a:schemeClr val="tx1"/>
                          </a:solidFill>
                        </a:rPr>
                        <a:t> behalf of the Buyer) and finalise this Agreement</a:t>
                      </a:r>
                      <a:endParaRPr lang="en-GB" sz="1000" dirty="0" smtClean="0">
                        <a:solidFill>
                          <a:schemeClr val="tx1"/>
                        </a:solidFill>
                      </a:endParaRPr>
                    </a:p>
                  </a:txBody>
                  <a:tcPr marL="83127" marR="83127" marT="40341" marB="4034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3CEC4"/>
                      </a:solidFill>
                      <a:prstDash val="solid"/>
                      <a:round/>
                      <a:headEnd type="none" w="med" len="med"/>
                      <a:tailEnd type="none" w="med" len="med"/>
                    </a:lnT>
                    <a:lnB w="12700" cap="flat" cmpd="sng" algn="ctr">
                      <a:solidFill>
                        <a:srgbClr val="D3CEC4"/>
                      </a:solidFill>
                      <a:prstDash val="solid"/>
                      <a:round/>
                      <a:headEnd type="none" w="med" len="med"/>
                      <a:tailEnd type="none" w="med" len="med"/>
                    </a:lnB>
                    <a:noFill/>
                  </a:tcPr>
                </a:tc>
              </a:tr>
              <a:tr h="696218">
                <a:tc vMerge="1">
                  <a:txBody>
                    <a:bodyPr/>
                    <a:lstStyle/>
                    <a:p>
                      <a:endParaRPr lang="en-GB"/>
                    </a:p>
                  </a:txBody>
                  <a:tcPr/>
                </a:tc>
                <a:tc>
                  <a:txBody>
                    <a:bodyPr/>
                    <a:lstStyle/>
                    <a:p>
                      <a:pPr marL="0" marR="0" indent="0" algn="ctr" defTabSz="914400" rtl="0" eaLnBrk="1" fontAlgn="auto" latinLnBrk="0" hangingPunct="1">
                        <a:lnSpc>
                          <a:spcPct val="100000"/>
                        </a:lnSpc>
                        <a:spcBef>
                          <a:spcPts val="200"/>
                        </a:spcBef>
                        <a:spcAft>
                          <a:spcPts val="200"/>
                        </a:spcAft>
                        <a:buClr>
                          <a:schemeClr val="tx2"/>
                        </a:buClr>
                        <a:buSzPct val="95000"/>
                        <a:buFont typeface="Wingdings 2"/>
                        <a:buNone/>
                        <a:tabLst/>
                        <a:defRPr/>
                      </a:pPr>
                      <a:r>
                        <a:rPr lang="en-US" sz="1000" dirty="0" smtClean="0">
                          <a:solidFill>
                            <a:schemeClr val="tx1"/>
                          </a:solidFill>
                        </a:rPr>
                        <a:t>Local Partner</a:t>
                      </a:r>
                      <a:r>
                        <a:rPr lang="en-US" sz="1000" baseline="0" dirty="0" smtClean="0">
                          <a:solidFill>
                            <a:schemeClr val="tx1"/>
                          </a:solidFill>
                        </a:rPr>
                        <a:t> as the Lessor</a:t>
                      </a:r>
                      <a:endParaRPr lang="en-GB" sz="1000" dirty="0" smtClean="0">
                        <a:solidFill>
                          <a:schemeClr val="tx1"/>
                        </a:solidFill>
                      </a:endParaRPr>
                    </a:p>
                  </a:txBody>
                  <a:tcPr marL="83127" marR="83127" marT="40341" marB="4034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3CEC4"/>
                      </a:solidFill>
                      <a:prstDash val="solid"/>
                      <a:round/>
                      <a:headEnd type="none" w="med" len="med"/>
                      <a:tailEnd type="none" w="med" len="med"/>
                    </a:lnT>
                    <a:lnB w="12700" cap="flat" cmpd="sng" algn="ctr">
                      <a:solidFill>
                        <a:srgbClr val="D3CEC4"/>
                      </a:solidFill>
                      <a:prstDash val="solid"/>
                      <a:round/>
                      <a:headEnd type="none" w="med" len="med"/>
                      <a:tailEnd type="none" w="med" len="med"/>
                    </a:lnB>
                    <a:noFill/>
                  </a:tcPr>
                </a:tc>
                <a:tc vMerge="1">
                  <a:txBody>
                    <a:bodyPr/>
                    <a:lstStyle/>
                    <a:p>
                      <a:endParaRPr lang="en-GB"/>
                    </a:p>
                  </a:txBody>
                  <a:tcPr/>
                </a:tc>
                <a:tc vMerge="1">
                  <a:txBody>
                    <a:bodyPr/>
                    <a:lstStyle/>
                    <a:p>
                      <a:endParaRPr lang="en-GB"/>
                    </a:p>
                  </a:txBody>
                  <a:tcPr/>
                </a:tc>
                <a:tc vMerge="1">
                  <a:txBody>
                    <a:bodyPr/>
                    <a:lstStyle/>
                    <a:p>
                      <a:endParaRPr lang="en-GB"/>
                    </a:p>
                  </a:txBody>
                  <a:tcPr/>
                </a:tc>
              </a:tr>
              <a:tr h="599141">
                <a:tc rowSpan="2">
                  <a:txBody>
                    <a:bodyPr/>
                    <a:lstStyle/>
                    <a:p>
                      <a:pPr algn="ctr"/>
                      <a:r>
                        <a:rPr lang="en-US" sz="1000" b="1" dirty="0" smtClean="0">
                          <a:solidFill>
                            <a:schemeClr val="bg1"/>
                          </a:solidFill>
                        </a:rPr>
                        <a:t>Right of Use of Road Agreement</a:t>
                      </a:r>
                    </a:p>
                  </a:txBody>
                  <a:tcPr marL="83127" marR="83127" marT="40341" marB="40341" anchor="ctr">
                    <a:lnL w="12700" cmpd="sng">
                      <a:noFill/>
                    </a:lnL>
                    <a:lnR w="12700" cap="flat" cmpd="sng" algn="ctr">
                      <a:noFill/>
                      <a:prstDash val="solid"/>
                      <a:round/>
                      <a:headEnd type="none" w="med" len="med"/>
                      <a:tailEnd type="none" w="med" len="med"/>
                    </a:lnR>
                    <a:lnT w="12700" cap="flat" cmpd="sng" algn="ctr">
                      <a:solidFill>
                        <a:srgbClr val="D3CEC4"/>
                      </a:solidFill>
                      <a:prstDash val="solid"/>
                      <a:round/>
                      <a:headEnd type="none" w="med" len="med"/>
                      <a:tailEnd type="none" w="med" len="med"/>
                    </a:lnT>
                    <a:lnB w="12700" cap="flat" cmpd="sng" algn="ctr">
                      <a:solidFill>
                        <a:srgbClr val="D3CEC4"/>
                      </a:solidFill>
                      <a:prstDash val="solid"/>
                      <a:round/>
                      <a:headEnd type="none" w="med" len="med"/>
                      <a:tailEnd type="none" w="med" len="med"/>
                    </a:lnB>
                    <a:solidFill>
                      <a:schemeClr val="accent1"/>
                    </a:solidFill>
                  </a:tcPr>
                </a:tc>
                <a:tc>
                  <a:txBody>
                    <a:bodyPr/>
                    <a:lstStyle/>
                    <a:p>
                      <a:pPr marL="0" marR="0" indent="0" algn="ctr" defTabSz="914400" rtl="0" eaLnBrk="1" fontAlgn="auto" latinLnBrk="0" hangingPunct="1">
                        <a:lnSpc>
                          <a:spcPct val="100000"/>
                        </a:lnSpc>
                        <a:spcBef>
                          <a:spcPts val="200"/>
                        </a:spcBef>
                        <a:spcAft>
                          <a:spcPts val="200"/>
                        </a:spcAft>
                        <a:buClr>
                          <a:schemeClr val="tx2"/>
                        </a:buClr>
                        <a:buSzPct val="95000"/>
                        <a:buFont typeface="Wingdings 2"/>
                        <a:buNone/>
                        <a:tabLst>
                          <a:tab pos="0" algn="l"/>
                        </a:tabLst>
                        <a:defRPr/>
                      </a:pPr>
                      <a:r>
                        <a:rPr lang="en-US" sz="1000" kern="1200" dirty="0" smtClean="0">
                          <a:solidFill>
                            <a:schemeClr val="tx1"/>
                          </a:solidFill>
                          <a:latin typeface="+mn-lt"/>
                          <a:ea typeface="+mn-ea"/>
                          <a:cs typeface="+mn-cs"/>
                        </a:rPr>
                        <a:t>Buyer</a:t>
                      </a:r>
                      <a:r>
                        <a:rPr lang="en-US" sz="1000" kern="1200" baseline="0" dirty="0" smtClean="0">
                          <a:solidFill>
                            <a:schemeClr val="tx1"/>
                          </a:solidFill>
                          <a:latin typeface="+mn-lt"/>
                          <a:ea typeface="+mn-ea"/>
                          <a:cs typeface="+mn-cs"/>
                        </a:rPr>
                        <a:t> as the “owner” of the Properties</a:t>
                      </a:r>
                    </a:p>
                  </a:txBody>
                  <a:tcPr marL="83127" marR="83127" marT="40341" marB="4034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3CEC4"/>
                      </a:solidFill>
                      <a:prstDash val="solid"/>
                      <a:round/>
                      <a:headEnd type="none" w="med" len="med"/>
                      <a:tailEnd type="none" w="med" len="med"/>
                    </a:lnT>
                    <a:lnB w="12700" cap="flat" cmpd="sng" algn="ctr">
                      <a:solidFill>
                        <a:srgbClr val="D3CEC4"/>
                      </a:solidFill>
                      <a:prstDash val="solid"/>
                      <a:round/>
                      <a:headEnd type="none" w="med" len="med"/>
                      <a:tailEnd type="none" w="med" len="med"/>
                    </a:lnB>
                    <a:noFill/>
                  </a:tcPr>
                </a:tc>
                <a:tc rowSpan="2">
                  <a:txBody>
                    <a:bodyPr/>
                    <a:lstStyle/>
                    <a:p>
                      <a:pPr marL="0" marR="0" indent="0" algn="ctr" defTabSz="914400" rtl="0" eaLnBrk="1" fontAlgn="auto" latinLnBrk="0" hangingPunct="1">
                        <a:lnSpc>
                          <a:spcPct val="100000"/>
                        </a:lnSpc>
                        <a:spcBef>
                          <a:spcPts val="200"/>
                        </a:spcBef>
                        <a:spcAft>
                          <a:spcPts val="200"/>
                        </a:spcAft>
                        <a:buClr>
                          <a:schemeClr val="tx2"/>
                        </a:buClr>
                        <a:buSzPct val="95000"/>
                        <a:buFont typeface="Wingdings 2"/>
                        <a:buNone/>
                        <a:tabLst>
                          <a:tab pos="177800" algn="l"/>
                        </a:tabLst>
                        <a:defRPr/>
                      </a:pPr>
                      <a:endParaRPr lang="en-GB" sz="1000" kern="1200" dirty="0" smtClean="0">
                        <a:solidFill>
                          <a:schemeClr val="tx1"/>
                        </a:solidFill>
                        <a:latin typeface="+mn-lt"/>
                        <a:ea typeface="+mn-ea"/>
                        <a:cs typeface="+mn-cs"/>
                      </a:endParaRPr>
                    </a:p>
                    <a:p>
                      <a:pPr marL="0" marR="0" indent="0" algn="ctr" defTabSz="914400" rtl="0" eaLnBrk="1" fontAlgn="auto" latinLnBrk="0" hangingPunct="1">
                        <a:lnSpc>
                          <a:spcPct val="100000"/>
                        </a:lnSpc>
                        <a:spcBef>
                          <a:spcPts val="200"/>
                        </a:spcBef>
                        <a:spcAft>
                          <a:spcPts val="200"/>
                        </a:spcAft>
                        <a:buClr>
                          <a:schemeClr val="tx2"/>
                        </a:buClr>
                        <a:buSzPct val="95000"/>
                        <a:buFont typeface="Wingdings 2"/>
                        <a:buNone/>
                        <a:tabLst>
                          <a:tab pos="177800" algn="l"/>
                        </a:tabLst>
                        <a:defRPr/>
                      </a:pPr>
                      <a:r>
                        <a:rPr lang="en-US" sz="1000" kern="1200" dirty="0" smtClean="0">
                          <a:solidFill>
                            <a:schemeClr val="tx1"/>
                          </a:solidFill>
                          <a:latin typeface="+mn-lt"/>
                          <a:ea typeface="+mn-ea"/>
                          <a:cs typeface="+mn-cs"/>
                        </a:rPr>
                        <a:t>F&amp;K</a:t>
                      </a:r>
                      <a:endParaRPr lang="en-GB" sz="1000" kern="1200" dirty="0" smtClean="0">
                        <a:solidFill>
                          <a:schemeClr val="tx1"/>
                        </a:solidFill>
                        <a:latin typeface="+mn-lt"/>
                        <a:ea typeface="+mn-ea"/>
                        <a:cs typeface="+mn-cs"/>
                      </a:endParaRPr>
                    </a:p>
                  </a:txBody>
                  <a:tcPr marL="83127" marR="83127" marT="40341" marB="4034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3CEC4"/>
                      </a:solidFill>
                      <a:prstDash val="solid"/>
                      <a:round/>
                      <a:headEnd type="none" w="med" len="med"/>
                      <a:tailEnd type="none" w="med" len="med"/>
                    </a:lnT>
                    <a:lnB w="12700" cap="flat" cmpd="sng" algn="ctr">
                      <a:solidFill>
                        <a:srgbClr val="D3CEC4"/>
                      </a:solidFill>
                      <a:prstDash val="solid"/>
                      <a:round/>
                      <a:headEnd type="none" w="med" len="med"/>
                      <a:tailEnd type="none" w="med" len="med"/>
                    </a:lnB>
                    <a:noFill/>
                  </a:tcPr>
                </a:tc>
                <a:tc rowSpan="2">
                  <a:txBody>
                    <a:bodyPr/>
                    <a:lstStyle/>
                    <a:p>
                      <a:pPr marL="228600" marR="0" indent="-228600" algn="l" defTabSz="914400" rtl="0" eaLnBrk="1" fontAlgn="auto" latinLnBrk="0" hangingPunct="1">
                        <a:lnSpc>
                          <a:spcPct val="100000"/>
                        </a:lnSpc>
                        <a:spcBef>
                          <a:spcPts val="200"/>
                        </a:spcBef>
                        <a:spcAft>
                          <a:spcPts val="0"/>
                        </a:spcAft>
                        <a:buClr>
                          <a:schemeClr val="tx2"/>
                        </a:buClr>
                        <a:buSzPct val="95000"/>
                        <a:buFont typeface="Wingdings 2"/>
                        <a:buChar char=""/>
                        <a:tabLst>
                          <a:tab pos="177800" algn="l"/>
                        </a:tabLst>
                        <a:defRPr/>
                      </a:pPr>
                      <a:r>
                        <a:rPr lang="en-GB" sz="1000" dirty="0" smtClean="0">
                          <a:solidFill>
                            <a:schemeClr val="tx1"/>
                          </a:solidFill>
                        </a:rPr>
                        <a:t>In this agreement SSG’s Local Partner agrees to grant to the Buyer, the unrestricted and unconditional right to use the Road Access for </a:t>
                      </a:r>
                      <a:r>
                        <a:rPr lang="en-GB" sz="1000" dirty="0" err="1" smtClean="0">
                          <a:solidFill>
                            <a:schemeClr val="tx1"/>
                          </a:solidFill>
                        </a:rPr>
                        <a:t>pedestrial</a:t>
                      </a:r>
                      <a:r>
                        <a:rPr lang="en-GB" sz="1000" dirty="0" smtClean="0">
                          <a:solidFill>
                            <a:schemeClr val="tx1"/>
                          </a:solidFill>
                        </a:rPr>
                        <a:t> and vehicular access to the Properties</a:t>
                      </a:r>
                    </a:p>
                  </a:txBody>
                  <a:tcPr marL="83127" marR="83127" marT="40341" marB="4034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3CEC4"/>
                      </a:solidFill>
                      <a:prstDash val="solid"/>
                      <a:round/>
                      <a:headEnd type="none" w="med" len="med"/>
                      <a:tailEnd type="none" w="med" len="med"/>
                    </a:lnT>
                    <a:lnB w="12700" cap="flat" cmpd="sng" algn="ctr">
                      <a:solidFill>
                        <a:srgbClr val="D3CEC4"/>
                      </a:solidFill>
                      <a:prstDash val="solid"/>
                      <a:round/>
                      <a:headEnd type="none" w="med" len="med"/>
                      <a:tailEnd type="none" w="med" len="med"/>
                    </a:lnB>
                    <a:noFill/>
                  </a:tcPr>
                </a:tc>
                <a:tc rowSpan="2">
                  <a:txBody>
                    <a:bodyPr/>
                    <a:lstStyle/>
                    <a:p>
                      <a:pPr marL="228600" marR="0" indent="-228600" algn="l" defTabSz="914400" rtl="0" eaLnBrk="1" fontAlgn="auto" latinLnBrk="0" hangingPunct="1">
                        <a:lnSpc>
                          <a:spcPct val="100000"/>
                        </a:lnSpc>
                        <a:spcBef>
                          <a:spcPts val="200"/>
                        </a:spcBef>
                        <a:spcAft>
                          <a:spcPts val="0"/>
                        </a:spcAft>
                        <a:buClr>
                          <a:schemeClr val="tx2"/>
                        </a:buClr>
                        <a:buSzPct val="95000"/>
                        <a:buFont typeface="Wingdings 2"/>
                        <a:buChar char=""/>
                        <a:tabLst>
                          <a:tab pos="177800" algn="l"/>
                        </a:tabLst>
                        <a:defRPr/>
                      </a:pPr>
                      <a:r>
                        <a:rPr lang="en-GB" sz="1000" dirty="0" smtClean="0">
                          <a:solidFill>
                            <a:schemeClr val="tx1"/>
                          </a:solidFill>
                        </a:rPr>
                        <a:t>F&amp;K will coordinate with </a:t>
                      </a:r>
                      <a:r>
                        <a:rPr lang="en-GB" sz="1000" dirty="0" err="1" smtClean="0">
                          <a:solidFill>
                            <a:schemeClr val="tx1"/>
                          </a:solidFill>
                        </a:rPr>
                        <a:t>Limcharoen</a:t>
                      </a:r>
                      <a:r>
                        <a:rPr lang="en-GB" sz="1000" dirty="0" smtClean="0">
                          <a:solidFill>
                            <a:schemeClr val="tx1"/>
                          </a:solidFill>
                        </a:rPr>
                        <a:t> to</a:t>
                      </a:r>
                      <a:r>
                        <a:rPr lang="id-ID" sz="1000" dirty="0" smtClean="0">
                          <a:solidFill>
                            <a:schemeClr val="tx1"/>
                          </a:solidFill>
                        </a:rPr>
                        <a:t> review (on behalf</a:t>
                      </a:r>
                      <a:r>
                        <a:rPr lang="id-ID" sz="1000" baseline="0" dirty="0" smtClean="0">
                          <a:solidFill>
                            <a:schemeClr val="tx1"/>
                          </a:solidFill>
                        </a:rPr>
                        <a:t> of the Buyer</a:t>
                      </a:r>
                      <a:r>
                        <a:rPr lang="id-ID" sz="1000" dirty="0" smtClean="0">
                          <a:solidFill>
                            <a:schemeClr val="tx1"/>
                          </a:solidFill>
                        </a:rPr>
                        <a:t>) and</a:t>
                      </a:r>
                      <a:r>
                        <a:rPr lang="en-GB" sz="1000" dirty="0" smtClean="0">
                          <a:solidFill>
                            <a:schemeClr val="tx1"/>
                          </a:solidFill>
                        </a:rPr>
                        <a:t> finalise this agreement</a:t>
                      </a:r>
                    </a:p>
                  </a:txBody>
                  <a:tcPr marL="83127" marR="83127" marT="40341" marB="4034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3CEC4"/>
                      </a:solidFill>
                      <a:prstDash val="solid"/>
                      <a:round/>
                      <a:headEnd type="none" w="med" len="med"/>
                      <a:tailEnd type="none" w="med" len="med"/>
                    </a:lnT>
                    <a:lnB w="12700" cap="flat" cmpd="sng" algn="ctr">
                      <a:solidFill>
                        <a:srgbClr val="D3CEC4"/>
                      </a:solidFill>
                      <a:prstDash val="solid"/>
                      <a:round/>
                      <a:headEnd type="none" w="med" len="med"/>
                      <a:tailEnd type="none" w="med" len="med"/>
                    </a:lnB>
                    <a:noFill/>
                  </a:tcPr>
                </a:tc>
              </a:tr>
              <a:tr h="599141">
                <a:tc vMerge="1">
                  <a:txBody>
                    <a:bodyPr/>
                    <a:lstStyle/>
                    <a:p>
                      <a:endParaRPr lang="en-GB"/>
                    </a:p>
                  </a:txBody>
                  <a:tcPr/>
                </a:tc>
                <a:tc>
                  <a:txBody>
                    <a:bodyPr/>
                    <a:lstStyle/>
                    <a:p>
                      <a:pPr marL="0" marR="0" indent="0" algn="ctr" defTabSz="914400" rtl="0" eaLnBrk="1" fontAlgn="auto" latinLnBrk="0" hangingPunct="1">
                        <a:lnSpc>
                          <a:spcPct val="100000"/>
                        </a:lnSpc>
                        <a:spcBef>
                          <a:spcPts val="200"/>
                        </a:spcBef>
                        <a:spcAft>
                          <a:spcPts val="200"/>
                        </a:spcAft>
                        <a:buClr>
                          <a:schemeClr val="tx2"/>
                        </a:buClr>
                        <a:buSzPct val="95000"/>
                        <a:buFont typeface="Wingdings 2"/>
                        <a:buNone/>
                        <a:tabLst>
                          <a:tab pos="0" algn="l"/>
                        </a:tabLst>
                        <a:defRPr/>
                      </a:pPr>
                      <a:r>
                        <a:rPr lang="en-US" sz="1000" kern="1200" baseline="0" dirty="0" smtClean="0">
                          <a:solidFill>
                            <a:schemeClr val="tx1"/>
                          </a:solidFill>
                          <a:latin typeface="+mn-lt"/>
                          <a:ea typeface="+mn-ea"/>
                          <a:cs typeface="+mn-cs"/>
                        </a:rPr>
                        <a:t>SSG’s local Partner as the legal owner of the entire land (Selong Selo)</a:t>
                      </a:r>
                      <a:endParaRPr lang="en-GB" sz="1000" kern="1200" dirty="0" smtClean="0">
                        <a:solidFill>
                          <a:schemeClr val="tx1"/>
                        </a:solidFill>
                        <a:latin typeface="+mn-lt"/>
                        <a:ea typeface="+mn-ea"/>
                        <a:cs typeface="+mn-cs"/>
                      </a:endParaRPr>
                    </a:p>
                  </a:txBody>
                  <a:tcPr marL="83127" marR="83127" marT="40341" marB="4034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3CEC4"/>
                      </a:solidFill>
                      <a:prstDash val="solid"/>
                      <a:round/>
                      <a:headEnd type="none" w="med" len="med"/>
                      <a:tailEnd type="none" w="med" len="med"/>
                    </a:lnT>
                    <a:lnB w="12700" cap="flat" cmpd="sng" algn="ctr">
                      <a:solidFill>
                        <a:srgbClr val="D3CEC4"/>
                      </a:solidFill>
                      <a:prstDash val="solid"/>
                      <a:round/>
                      <a:headEnd type="none" w="med" len="med"/>
                      <a:tailEnd type="none" w="med" len="med"/>
                    </a:lnB>
                    <a:noFill/>
                  </a:tcPr>
                </a:tc>
                <a:tc vMerge="1">
                  <a:txBody>
                    <a:bodyPr/>
                    <a:lstStyle/>
                    <a:p>
                      <a:endParaRPr lang="en-GB"/>
                    </a:p>
                  </a:txBody>
                  <a:tcPr/>
                </a:tc>
                <a:tc vMerge="1">
                  <a:txBody>
                    <a:bodyPr/>
                    <a:lstStyle/>
                    <a:p>
                      <a:endParaRPr lang="en-GB"/>
                    </a:p>
                  </a:txBody>
                  <a:tcPr/>
                </a:tc>
                <a:tc vMerge="1">
                  <a:txBody>
                    <a:bodyPr/>
                    <a:lstStyle/>
                    <a:p>
                      <a:endParaRPr lang="en-GB"/>
                    </a:p>
                  </a:txBody>
                  <a:tcPr/>
                </a:tc>
              </a:tr>
              <a:tr h="457200">
                <a:tc>
                  <a:txBody>
                    <a:bodyPr/>
                    <a:lstStyle/>
                    <a:p>
                      <a:pPr algn="ctr"/>
                      <a:r>
                        <a:rPr lang="en-US" sz="1000" b="1" dirty="0" smtClean="0">
                          <a:solidFill>
                            <a:schemeClr val="bg1"/>
                          </a:solidFill>
                        </a:rPr>
                        <a:t>Power of Attorney to Execute Land</a:t>
                      </a:r>
                    </a:p>
                  </a:txBody>
                  <a:tcPr marL="83127" marR="83127" marT="40341" marB="40341" anchor="ctr">
                    <a:lnL w="12700" cmpd="sng">
                      <a:noFill/>
                    </a:lnL>
                    <a:lnR w="12700" cap="flat" cmpd="sng" algn="ctr">
                      <a:noFill/>
                      <a:prstDash val="solid"/>
                      <a:round/>
                      <a:headEnd type="none" w="med" len="med"/>
                      <a:tailEnd type="none" w="med" len="med"/>
                    </a:lnR>
                    <a:lnT w="12700" cap="flat" cmpd="sng" algn="ctr">
                      <a:solidFill>
                        <a:srgbClr val="D3CEC4"/>
                      </a:solidFill>
                      <a:prstDash val="solid"/>
                      <a:round/>
                      <a:headEnd type="none" w="med" len="med"/>
                      <a:tailEnd type="none" w="med" len="med"/>
                    </a:lnT>
                    <a:lnB w="12700" cap="flat" cmpd="sng" algn="ctr">
                      <a:solidFill>
                        <a:srgbClr val="D3CEC4"/>
                      </a:solidFill>
                      <a:prstDash val="solid"/>
                      <a:round/>
                      <a:headEnd type="none" w="med" len="med"/>
                      <a:tailEnd type="none" w="med" len="med"/>
                    </a:lnB>
                    <a:solidFill>
                      <a:schemeClr val="tx2">
                        <a:lumMod val="40000"/>
                        <a:lumOff val="60000"/>
                      </a:schemeClr>
                    </a:solidFill>
                  </a:tcPr>
                </a:tc>
                <a:tc>
                  <a:txBody>
                    <a:bodyPr/>
                    <a:lstStyle/>
                    <a:p>
                      <a:pPr marL="0" marR="0" indent="0" algn="ctr" defTabSz="914400" rtl="0" eaLnBrk="1" fontAlgn="auto" latinLnBrk="0" hangingPunct="1">
                        <a:lnSpc>
                          <a:spcPct val="100000"/>
                        </a:lnSpc>
                        <a:spcBef>
                          <a:spcPts val="200"/>
                        </a:spcBef>
                        <a:spcAft>
                          <a:spcPts val="200"/>
                        </a:spcAft>
                        <a:buClr>
                          <a:schemeClr val="tx2"/>
                        </a:buClr>
                        <a:buSzPct val="95000"/>
                        <a:buFont typeface="Wingdings 2"/>
                        <a:buNone/>
                        <a:tabLst>
                          <a:tab pos="0" algn="l"/>
                        </a:tabLst>
                        <a:defRPr/>
                      </a:pPr>
                      <a:r>
                        <a:rPr lang="en-US" sz="1000" kern="1200" dirty="0" smtClean="0">
                          <a:solidFill>
                            <a:schemeClr val="tx1"/>
                          </a:solidFill>
                          <a:latin typeface="+mn-lt"/>
                          <a:ea typeface="+mn-ea"/>
                          <a:cs typeface="+mn-cs"/>
                        </a:rPr>
                        <a:t>Local Partner as the Authorizer</a:t>
                      </a:r>
                      <a:endParaRPr lang="en-GB" sz="1000" kern="1200" dirty="0" smtClean="0">
                        <a:solidFill>
                          <a:schemeClr val="tx1"/>
                        </a:solidFill>
                        <a:latin typeface="+mn-lt"/>
                        <a:ea typeface="+mn-ea"/>
                        <a:cs typeface="+mn-cs"/>
                      </a:endParaRPr>
                    </a:p>
                  </a:txBody>
                  <a:tcPr marL="83127" marR="83127" marT="40341" marB="4034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3CEC4"/>
                      </a:solidFill>
                      <a:prstDash val="solid"/>
                      <a:round/>
                      <a:headEnd type="none" w="med" len="med"/>
                      <a:tailEnd type="none" w="med" len="med"/>
                    </a:lnT>
                    <a:lnB w="12700" cap="flat" cmpd="sng" algn="ctr">
                      <a:solidFill>
                        <a:srgbClr val="D3CEC4"/>
                      </a:solidFill>
                      <a:prstDash val="solid"/>
                      <a:round/>
                      <a:headEnd type="none" w="med" len="med"/>
                      <a:tailEnd type="none" w="med" len="med"/>
                    </a:lnB>
                    <a:noFill/>
                  </a:tcPr>
                </a:tc>
                <a:tc>
                  <a:txBody>
                    <a:bodyPr/>
                    <a:lstStyle/>
                    <a:p>
                      <a:pPr marL="0" marR="0" indent="0" algn="ctr" defTabSz="914400" rtl="0" eaLnBrk="1" fontAlgn="auto" latinLnBrk="0" hangingPunct="1">
                        <a:lnSpc>
                          <a:spcPct val="100000"/>
                        </a:lnSpc>
                        <a:spcBef>
                          <a:spcPts val="200"/>
                        </a:spcBef>
                        <a:spcAft>
                          <a:spcPts val="200"/>
                        </a:spcAft>
                        <a:buClr>
                          <a:schemeClr val="tx2"/>
                        </a:buClr>
                        <a:buSzPct val="95000"/>
                        <a:buFont typeface="Wingdings 2"/>
                        <a:buNone/>
                        <a:tabLst>
                          <a:tab pos="177800" algn="l"/>
                        </a:tabLst>
                        <a:defRPr/>
                      </a:pPr>
                      <a:r>
                        <a:rPr lang="en-US" sz="1000" kern="1200" dirty="0" smtClean="0">
                          <a:solidFill>
                            <a:schemeClr val="tx1"/>
                          </a:solidFill>
                          <a:latin typeface="+mn-lt"/>
                          <a:ea typeface="+mn-ea"/>
                          <a:cs typeface="+mn-cs"/>
                        </a:rPr>
                        <a:t>Public Notary and F&amp;K</a:t>
                      </a:r>
                      <a:endParaRPr lang="en-GB" sz="1000" kern="1200" dirty="0" smtClean="0">
                        <a:solidFill>
                          <a:schemeClr val="tx1"/>
                        </a:solidFill>
                        <a:latin typeface="+mn-lt"/>
                        <a:ea typeface="+mn-ea"/>
                        <a:cs typeface="+mn-cs"/>
                      </a:endParaRPr>
                    </a:p>
                  </a:txBody>
                  <a:tcPr marL="83127" marR="83127" marT="40341" marB="4034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3CEC4"/>
                      </a:solidFill>
                      <a:prstDash val="solid"/>
                      <a:round/>
                      <a:headEnd type="none" w="med" len="med"/>
                      <a:tailEnd type="none" w="med" len="med"/>
                    </a:lnT>
                    <a:lnB w="12700" cap="flat" cmpd="sng" algn="ctr">
                      <a:solidFill>
                        <a:srgbClr val="D3CEC4"/>
                      </a:solidFill>
                      <a:prstDash val="solid"/>
                      <a:round/>
                      <a:headEnd type="none" w="med" len="med"/>
                      <a:tailEnd type="none" w="med" len="med"/>
                    </a:lnB>
                    <a:noFill/>
                  </a:tcPr>
                </a:tc>
                <a:tc>
                  <a:txBody>
                    <a:bodyPr/>
                    <a:lstStyle/>
                    <a:p>
                      <a:pPr marL="228600" marR="0" indent="-228600" algn="l" defTabSz="914400" rtl="0" eaLnBrk="1" fontAlgn="auto" latinLnBrk="0" hangingPunct="1">
                        <a:lnSpc>
                          <a:spcPct val="100000"/>
                        </a:lnSpc>
                        <a:spcBef>
                          <a:spcPts val="200"/>
                        </a:spcBef>
                        <a:spcAft>
                          <a:spcPts val="0"/>
                        </a:spcAft>
                        <a:buClr>
                          <a:schemeClr val="tx2"/>
                        </a:buClr>
                        <a:buSzPct val="95000"/>
                        <a:buFont typeface="Wingdings 2"/>
                        <a:buChar char=""/>
                        <a:tabLst>
                          <a:tab pos="177800" algn="l"/>
                        </a:tabLst>
                        <a:defRPr/>
                      </a:pPr>
                      <a:r>
                        <a:rPr lang="en-GB" sz="1000" dirty="0" smtClean="0">
                          <a:solidFill>
                            <a:schemeClr val="tx1"/>
                          </a:solidFill>
                        </a:rPr>
                        <a:t>The Local Partner grants full right and power to the Buyer, specifically to draw up and execute Sale and Purchase Deed of the Land</a:t>
                      </a:r>
                    </a:p>
                    <a:p>
                      <a:pPr marL="228600" marR="0" indent="-228600" algn="l" defTabSz="914400" rtl="0" eaLnBrk="1" fontAlgn="auto" latinLnBrk="0" hangingPunct="1">
                        <a:lnSpc>
                          <a:spcPct val="100000"/>
                        </a:lnSpc>
                        <a:spcBef>
                          <a:spcPts val="200"/>
                        </a:spcBef>
                        <a:spcAft>
                          <a:spcPts val="0"/>
                        </a:spcAft>
                        <a:buClr>
                          <a:schemeClr val="tx2"/>
                        </a:buClr>
                        <a:buSzPct val="95000"/>
                        <a:buFont typeface="Wingdings 2"/>
                        <a:buChar char=""/>
                        <a:tabLst>
                          <a:tab pos="177800" algn="l"/>
                        </a:tabLst>
                        <a:defRPr/>
                      </a:pPr>
                      <a:r>
                        <a:rPr lang="en-GB" sz="1000" dirty="0" smtClean="0">
                          <a:solidFill>
                            <a:schemeClr val="tx1"/>
                          </a:solidFill>
                        </a:rPr>
                        <a:t>At any time the Buyer can sell the Land to any Indonesian individual (but not to himself) – basically allowing the buyer to change Local Partner in the future</a:t>
                      </a:r>
                    </a:p>
                  </a:txBody>
                  <a:tcPr marL="83127" marR="83127" marT="40341" marB="4034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3CEC4"/>
                      </a:solidFill>
                      <a:prstDash val="solid"/>
                      <a:round/>
                      <a:headEnd type="none" w="med" len="med"/>
                      <a:tailEnd type="none" w="med" len="med"/>
                    </a:lnT>
                    <a:lnB w="12700" cap="flat" cmpd="sng" algn="ctr">
                      <a:solidFill>
                        <a:srgbClr val="D3CEC4"/>
                      </a:solidFill>
                      <a:prstDash val="solid"/>
                      <a:round/>
                      <a:headEnd type="none" w="med" len="med"/>
                      <a:tailEnd type="none" w="med" len="med"/>
                    </a:lnB>
                    <a:noFill/>
                  </a:tcPr>
                </a:tc>
                <a:tc>
                  <a:txBody>
                    <a:bodyPr/>
                    <a:lstStyle/>
                    <a:p>
                      <a:pPr marL="228600" marR="0" indent="-228600" algn="l" defTabSz="914400" rtl="0" eaLnBrk="1" fontAlgn="auto" latinLnBrk="0" hangingPunct="1">
                        <a:lnSpc>
                          <a:spcPct val="100000"/>
                        </a:lnSpc>
                        <a:spcBef>
                          <a:spcPts val="200"/>
                        </a:spcBef>
                        <a:spcAft>
                          <a:spcPts val="0"/>
                        </a:spcAft>
                        <a:buClr>
                          <a:schemeClr val="tx2"/>
                        </a:buClr>
                        <a:buSzPct val="95000"/>
                        <a:buFont typeface="Wingdings 2"/>
                        <a:buChar char=""/>
                        <a:tabLst>
                          <a:tab pos="177800" algn="l"/>
                        </a:tabLst>
                        <a:defRPr/>
                      </a:pPr>
                      <a:r>
                        <a:rPr lang="en-GB" sz="1000" dirty="0" smtClean="0">
                          <a:solidFill>
                            <a:schemeClr val="tx1"/>
                          </a:solidFill>
                        </a:rPr>
                        <a:t>In practice, this Power of Attorney to Execute Land must be made in </a:t>
                      </a:r>
                      <a:r>
                        <a:rPr lang="en-GB" sz="1000" dirty="0" err="1" smtClean="0">
                          <a:solidFill>
                            <a:schemeClr val="tx1"/>
                          </a:solidFill>
                        </a:rPr>
                        <a:t>notarial</a:t>
                      </a:r>
                      <a:r>
                        <a:rPr lang="en-GB" sz="1000" dirty="0" smtClean="0">
                          <a:solidFill>
                            <a:schemeClr val="tx1"/>
                          </a:solidFill>
                        </a:rPr>
                        <a:t> deed or at least legalized by a Public Notary. Otherwise, it is not enforceable</a:t>
                      </a:r>
                      <a:r>
                        <a:rPr lang="id-ID" sz="1000" dirty="0" smtClean="0">
                          <a:solidFill>
                            <a:schemeClr val="tx1"/>
                          </a:solidFill>
                        </a:rPr>
                        <a:t>. F&amp;K will act on behalf</a:t>
                      </a:r>
                      <a:r>
                        <a:rPr lang="id-ID" sz="1000" baseline="0" dirty="0" smtClean="0">
                          <a:solidFill>
                            <a:schemeClr val="tx1"/>
                          </a:solidFill>
                        </a:rPr>
                        <a:t> of the Buyer to finalise and coordinate the process.</a:t>
                      </a:r>
                      <a:endParaRPr lang="en-GB" sz="1000" dirty="0" smtClean="0">
                        <a:solidFill>
                          <a:schemeClr val="tx1"/>
                        </a:solidFill>
                      </a:endParaRPr>
                    </a:p>
                  </a:txBody>
                  <a:tcPr marL="83127" marR="83127" marT="40341" marB="4034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3CEC4"/>
                      </a:solidFill>
                      <a:prstDash val="solid"/>
                      <a:round/>
                      <a:headEnd type="none" w="med" len="med"/>
                      <a:tailEnd type="none" w="med" len="med"/>
                    </a:lnT>
                    <a:lnB w="12700" cap="flat" cmpd="sng" algn="ctr">
                      <a:solidFill>
                        <a:srgbClr val="D3CEC4"/>
                      </a:solidFill>
                      <a:prstDash val="solid"/>
                      <a:round/>
                      <a:headEnd type="none" w="med" len="med"/>
                      <a:tailEnd type="none" w="med" len="med"/>
                    </a:lnB>
                    <a:noFill/>
                  </a:tcPr>
                </a:tc>
              </a:tr>
            </a:tbl>
          </a:graphicData>
        </a:graphic>
      </p:graphicFrame>
      <p:sp>
        <p:nvSpPr>
          <p:cNvPr id="27" name="Oval 85"/>
          <p:cNvSpPr>
            <a:spLocks noChangeArrowheads="1"/>
          </p:cNvSpPr>
          <p:nvPr/>
        </p:nvSpPr>
        <p:spPr bwMode="auto">
          <a:xfrm>
            <a:off x="542925" y="1714996"/>
            <a:ext cx="249670" cy="242328"/>
          </a:xfrm>
          <a:prstGeom prst="ellipse">
            <a:avLst/>
          </a:prstGeom>
          <a:solidFill>
            <a:schemeClr val="tx2"/>
          </a:solidFill>
          <a:ln w="28575" algn="ctr">
            <a:solidFill>
              <a:schemeClr val="bg1"/>
            </a:solidFill>
            <a:round/>
            <a:headEnd/>
            <a:tailEnd/>
          </a:ln>
        </p:spPr>
        <p:txBody>
          <a:bodyPr wrap="none" lIns="0" tIns="0" rIns="0" bIns="0" anchor="ctr"/>
          <a:lstStyle/>
          <a:p>
            <a:pPr algn="ctr" defTabSz="873294"/>
            <a:r>
              <a:rPr lang="en-AU" sz="1000" b="1" dirty="0" smtClean="0">
                <a:solidFill>
                  <a:schemeClr val="bg1"/>
                </a:solidFill>
              </a:rPr>
              <a:t>3</a:t>
            </a:r>
            <a:endParaRPr lang="en-AU" sz="1000" b="1" dirty="0">
              <a:solidFill>
                <a:schemeClr val="bg1"/>
              </a:solidFill>
            </a:endParaRPr>
          </a:p>
        </p:txBody>
      </p:sp>
      <p:sp>
        <p:nvSpPr>
          <p:cNvPr id="28" name="Oval 85"/>
          <p:cNvSpPr>
            <a:spLocks noChangeArrowheads="1"/>
          </p:cNvSpPr>
          <p:nvPr/>
        </p:nvSpPr>
        <p:spPr bwMode="auto">
          <a:xfrm>
            <a:off x="542925" y="3110472"/>
            <a:ext cx="249670" cy="242328"/>
          </a:xfrm>
          <a:prstGeom prst="ellipse">
            <a:avLst/>
          </a:prstGeom>
          <a:solidFill>
            <a:schemeClr val="accent1"/>
          </a:solidFill>
          <a:ln w="28575" algn="ctr">
            <a:solidFill>
              <a:schemeClr val="bg1"/>
            </a:solidFill>
            <a:round/>
            <a:headEnd/>
            <a:tailEnd/>
          </a:ln>
        </p:spPr>
        <p:txBody>
          <a:bodyPr wrap="none" lIns="0" tIns="0" rIns="0" bIns="0" anchor="ctr"/>
          <a:lstStyle/>
          <a:p>
            <a:pPr algn="ctr" defTabSz="873294"/>
            <a:r>
              <a:rPr lang="en-AU" sz="1000" b="1" dirty="0" smtClean="0">
                <a:solidFill>
                  <a:schemeClr val="bg1"/>
                </a:solidFill>
              </a:rPr>
              <a:t>4</a:t>
            </a:r>
            <a:endParaRPr lang="en-AU" sz="1000" b="1" dirty="0">
              <a:solidFill>
                <a:schemeClr val="bg1"/>
              </a:solidFill>
            </a:endParaRPr>
          </a:p>
        </p:txBody>
      </p:sp>
      <p:sp>
        <p:nvSpPr>
          <p:cNvPr id="17" name="Oval 85"/>
          <p:cNvSpPr>
            <a:spLocks noChangeArrowheads="1"/>
          </p:cNvSpPr>
          <p:nvPr/>
        </p:nvSpPr>
        <p:spPr bwMode="auto">
          <a:xfrm>
            <a:off x="542925" y="4361156"/>
            <a:ext cx="249670" cy="242328"/>
          </a:xfrm>
          <a:prstGeom prst="ellipse">
            <a:avLst/>
          </a:prstGeom>
          <a:solidFill>
            <a:schemeClr val="tx2">
              <a:lumMod val="40000"/>
              <a:lumOff val="60000"/>
            </a:schemeClr>
          </a:solidFill>
          <a:ln w="28575" algn="ctr">
            <a:solidFill>
              <a:schemeClr val="bg1"/>
            </a:solidFill>
            <a:round/>
            <a:headEnd/>
            <a:tailEnd/>
          </a:ln>
        </p:spPr>
        <p:txBody>
          <a:bodyPr wrap="none" lIns="0" tIns="0" rIns="0" bIns="0" anchor="ctr"/>
          <a:lstStyle/>
          <a:p>
            <a:pPr algn="ctr" defTabSz="873294"/>
            <a:r>
              <a:rPr lang="en-AU" sz="1000" b="1" dirty="0" smtClean="0">
                <a:solidFill>
                  <a:schemeClr val="bg1"/>
                </a:solidFill>
              </a:rPr>
              <a:t>5</a:t>
            </a:r>
            <a:endParaRPr lang="en-AU" sz="1000" b="1" dirty="0">
              <a:solidFill>
                <a:schemeClr val="bg1"/>
              </a:solidFill>
            </a:endParaRPr>
          </a:p>
        </p:txBody>
      </p:sp>
      <p:cxnSp>
        <p:nvCxnSpPr>
          <p:cNvPr id="10" name="Straight Connector 9"/>
          <p:cNvCxnSpPr/>
          <p:nvPr/>
        </p:nvCxnSpPr>
        <p:spPr>
          <a:xfrm>
            <a:off x="647700" y="6705600"/>
            <a:ext cx="7772400" cy="0"/>
          </a:xfrm>
          <a:prstGeom prst="line">
            <a:avLst/>
          </a:prstGeom>
          <a:ln>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12" name="Slide Number Placeholder 1"/>
          <p:cNvSpPr>
            <a:spLocks noGrp="1"/>
          </p:cNvSpPr>
          <p:nvPr>
            <p:ph type="sldNum" sz="quarter" idx="12"/>
          </p:nvPr>
        </p:nvSpPr>
        <p:spPr>
          <a:xfrm>
            <a:off x="7010400" y="6492875"/>
            <a:ext cx="2133600" cy="365125"/>
          </a:xfrm>
        </p:spPr>
        <p:txBody>
          <a:bodyPr/>
          <a:lstStyle/>
          <a:p>
            <a:fld id="{610DF9FC-413E-472E-8A69-BC90CB184D85}" type="slidenum">
              <a:rPr lang="en-SG" smtClean="0"/>
              <a:pPr/>
              <a:t>17</a:t>
            </a:fld>
            <a:endParaRPr lang="en-SG" dirty="0"/>
          </a:p>
        </p:txBody>
      </p:sp>
    </p:spTree>
    <p:extLst>
      <p:ext uri="{BB962C8B-B14F-4D97-AF65-F5344CB8AC3E}">
        <p14:creationId xmlns:p14="http://schemas.microsoft.com/office/powerpoint/2010/main" val="34741323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Picture 44"/>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8409089" y="56212"/>
            <a:ext cx="582511" cy="485426"/>
          </a:xfrm>
          <a:prstGeom prst="rect">
            <a:avLst/>
          </a:prstGeom>
        </p:spPr>
      </p:pic>
      <p:cxnSp>
        <p:nvCxnSpPr>
          <p:cNvPr id="46" name="Straight Connector 45"/>
          <p:cNvCxnSpPr/>
          <p:nvPr/>
        </p:nvCxnSpPr>
        <p:spPr>
          <a:xfrm>
            <a:off x="647700" y="685800"/>
            <a:ext cx="7772400" cy="0"/>
          </a:xfrm>
          <a:prstGeom prst="line">
            <a:avLst/>
          </a:prstGeom>
          <a:ln>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47" name="Rectangle 46"/>
          <p:cNvSpPr/>
          <p:nvPr/>
        </p:nvSpPr>
        <p:spPr>
          <a:xfrm>
            <a:off x="647700" y="314325"/>
            <a:ext cx="2107565" cy="369332"/>
          </a:xfrm>
          <a:prstGeom prst="rect">
            <a:avLst/>
          </a:prstGeom>
        </p:spPr>
        <p:txBody>
          <a:bodyPr wrap="none">
            <a:spAutoFit/>
          </a:bodyPr>
          <a:lstStyle/>
          <a:p>
            <a:r>
              <a:rPr lang="en-SG" i="1" dirty="0" smtClean="0">
                <a:solidFill>
                  <a:schemeClr val="accent1"/>
                </a:solidFill>
              </a:rPr>
              <a:t>Overview of Process</a:t>
            </a:r>
            <a:endParaRPr lang="en-US" dirty="0">
              <a:solidFill>
                <a:schemeClr val="accent1"/>
              </a:solidFill>
            </a:endParaRPr>
          </a:p>
        </p:txBody>
      </p:sp>
      <p:sp>
        <p:nvSpPr>
          <p:cNvPr id="49" name="AutoShape 3"/>
          <p:cNvSpPr>
            <a:spLocks noChangeArrowheads="1"/>
          </p:cNvSpPr>
          <p:nvPr/>
        </p:nvSpPr>
        <p:spPr bwMode="auto">
          <a:xfrm>
            <a:off x="609600" y="1447800"/>
            <a:ext cx="4419600" cy="5181600"/>
          </a:xfrm>
          <a:prstGeom prst="roundRect">
            <a:avLst>
              <a:gd name="adj" fmla="val 5778"/>
            </a:avLst>
          </a:prstGeom>
          <a:solidFill>
            <a:srgbClr val="7FA9CF">
              <a:alpha val="20000"/>
            </a:srgbClr>
          </a:solidFill>
          <a:ln w="9525" algn="ctr">
            <a:solidFill>
              <a:srgbClr val="7FA9CF"/>
            </a:solidFill>
            <a:prstDash val="sysDot"/>
            <a:round/>
            <a:headEnd/>
            <a:tailEnd/>
          </a:ln>
        </p:spPr>
        <p:txBody>
          <a:bodyPr wrap="none" lIns="0" tIns="0" rIns="18288" bIns="18288" anchor="ctr"/>
          <a:lstStyle/>
          <a:p>
            <a:pPr algn="ctr">
              <a:spcBef>
                <a:spcPct val="0"/>
              </a:spcBef>
              <a:buClrTx/>
              <a:buSzTx/>
              <a:buFontTx/>
              <a:buNone/>
            </a:pPr>
            <a:endParaRPr lang="en-GB" sz="1400" dirty="0">
              <a:solidFill>
                <a:schemeClr val="tx2"/>
              </a:solidFill>
            </a:endParaRPr>
          </a:p>
        </p:txBody>
      </p:sp>
      <p:sp>
        <p:nvSpPr>
          <p:cNvPr id="50" name="AutoShape 4"/>
          <p:cNvSpPr>
            <a:spLocks noChangeArrowheads="1"/>
          </p:cNvSpPr>
          <p:nvPr/>
        </p:nvSpPr>
        <p:spPr bwMode="auto">
          <a:xfrm>
            <a:off x="5105400" y="1447800"/>
            <a:ext cx="3348038" cy="5181600"/>
          </a:xfrm>
          <a:prstGeom prst="roundRect">
            <a:avLst>
              <a:gd name="adj" fmla="val 3514"/>
            </a:avLst>
          </a:prstGeom>
          <a:solidFill>
            <a:srgbClr val="7FA9CF">
              <a:alpha val="20000"/>
            </a:srgbClr>
          </a:solidFill>
          <a:ln w="9525" algn="ctr">
            <a:solidFill>
              <a:srgbClr val="7FA9CF"/>
            </a:solidFill>
            <a:prstDash val="sysDot"/>
            <a:round/>
            <a:headEnd/>
            <a:tailEnd/>
          </a:ln>
        </p:spPr>
        <p:txBody>
          <a:bodyPr wrap="none" lIns="0" tIns="0" rIns="18288" bIns="18288" anchor="ctr"/>
          <a:lstStyle/>
          <a:p>
            <a:pPr algn="ctr">
              <a:spcBef>
                <a:spcPct val="0"/>
              </a:spcBef>
              <a:buClrTx/>
              <a:buSzTx/>
              <a:buFontTx/>
              <a:buNone/>
            </a:pPr>
            <a:endParaRPr lang="en-GB" sz="1400" dirty="0"/>
          </a:p>
        </p:txBody>
      </p:sp>
      <p:sp>
        <p:nvSpPr>
          <p:cNvPr id="52" name="AutoShape 6"/>
          <p:cNvSpPr>
            <a:spLocks noChangeArrowheads="1"/>
          </p:cNvSpPr>
          <p:nvPr/>
        </p:nvSpPr>
        <p:spPr bwMode="auto">
          <a:xfrm>
            <a:off x="5096533" y="1447801"/>
            <a:ext cx="3361667" cy="277813"/>
          </a:xfrm>
          <a:prstGeom prst="roundRect">
            <a:avLst>
              <a:gd name="adj" fmla="val 16667"/>
            </a:avLst>
          </a:prstGeom>
          <a:solidFill>
            <a:schemeClr val="accent1"/>
          </a:solidFill>
          <a:ln w="9525">
            <a:noFill/>
            <a:round/>
            <a:headEnd/>
            <a:tailEnd/>
          </a:ln>
        </p:spPr>
        <p:txBody>
          <a:bodyPr wrap="none" anchor="ctr"/>
          <a:lstStyle/>
          <a:p>
            <a:pPr algn="ctr" defTabSz="1279525">
              <a:spcBef>
                <a:spcPct val="0"/>
              </a:spcBef>
              <a:buClrTx/>
              <a:buSzTx/>
              <a:buFontTx/>
              <a:buNone/>
            </a:pPr>
            <a:r>
              <a:rPr lang="en-GB" b="1" dirty="0" smtClean="0">
                <a:solidFill>
                  <a:schemeClr val="bg1"/>
                </a:solidFill>
              </a:rPr>
              <a:t>Stage two (~3 weeks)</a:t>
            </a:r>
            <a:endParaRPr lang="de-DE" b="1" dirty="0">
              <a:solidFill>
                <a:schemeClr val="bg1"/>
              </a:solidFill>
            </a:endParaRPr>
          </a:p>
        </p:txBody>
      </p:sp>
      <p:sp>
        <p:nvSpPr>
          <p:cNvPr id="53" name="AutoShape 9"/>
          <p:cNvSpPr>
            <a:spLocks noChangeArrowheads="1"/>
          </p:cNvSpPr>
          <p:nvPr/>
        </p:nvSpPr>
        <p:spPr bwMode="auto">
          <a:xfrm>
            <a:off x="609600" y="1447801"/>
            <a:ext cx="4419600" cy="277813"/>
          </a:xfrm>
          <a:prstGeom prst="roundRect">
            <a:avLst>
              <a:gd name="adj" fmla="val 16667"/>
            </a:avLst>
          </a:prstGeom>
          <a:solidFill>
            <a:schemeClr val="tx2"/>
          </a:solidFill>
          <a:ln w="9525">
            <a:noFill/>
            <a:round/>
            <a:headEnd/>
            <a:tailEnd/>
          </a:ln>
        </p:spPr>
        <p:txBody>
          <a:bodyPr wrap="none" anchor="ctr"/>
          <a:lstStyle/>
          <a:p>
            <a:pPr algn="ctr" defTabSz="1279525">
              <a:spcBef>
                <a:spcPct val="0"/>
              </a:spcBef>
              <a:buClrTx/>
              <a:buSzTx/>
              <a:buFontTx/>
              <a:buNone/>
            </a:pPr>
            <a:r>
              <a:rPr lang="en-GB" b="1" dirty="0" smtClean="0">
                <a:solidFill>
                  <a:schemeClr val="bg2"/>
                </a:solidFill>
              </a:rPr>
              <a:t>Stage One (~3 weeks)</a:t>
            </a:r>
            <a:endParaRPr lang="de-DE" b="1" dirty="0">
              <a:solidFill>
                <a:schemeClr val="bg2"/>
              </a:solidFill>
            </a:endParaRPr>
          </a:p>
        </p:txBody>
      </p:sp>
      <p:sp>
        <p:nvSpPr>
          <p:cNvPr id="55" name="AutoShape 11"/>
          <p:cNvSpPr>
            <a:spLocks noChangeArrowheads="1"/>
          </p:cNvSpPr>
          <p:nvPr/>
        </p:nvSpPr>
        <p:spPr bwMode="auto">
          <a:xfrm>
            <a:off x="693738" y="2486025"/>
            <a:ext cx="958850" cy="792163"/>
          </a:xfrm>
          <a:prstGeom prst="roundRect">
            <a:avLst>
              <a:gd name="adj" fmla="val 16667"/>
            </a:avLst>
          </a:prstGeom>
          <a:solidFill>
            <a:schemeClr val="tx2"/>
          </a:solidFill>
          <a:ln w="9525">
            <a:noFill/>
            <a:round/>
            <a:headEnd/>
            <a:tailEnd/>
          </a:ln>
        </p:spPr>
        <p:txBody>
          <a:bodyPr lIns="18000" tIns="18000" rIns="18000" bIns="18000" anchor="ctr"/>
          <a:lstStyle/>
          <a:p>
            <a:pPr algn="ctr" defTabSz="1279525">
              <a:spcBef>
                <a:spcPct val="0"/>
              </a:spcBef>
              <a:buClrTx/>
              <a:buSzTx/>
              <a:buFontTx/>
              <a:buNone/>
            </a:pPr>
            <a:r>
              <a:rPr lang="en-GB" sz="900" b="1" dirty="0" smtClean="0">
                <a:solidFill>
                  <a:srgbClr val="FFFFFF"/>
                </a:solidFill>
              </a:rPr>
              <a:t>Buyer Selects a Lot</a:t>
            </a:r>
            <a:endParaRPr lang="en-GB" sz="900" b="1" dirty="0">
              <a:solidFill>
                <a:srgbClr val="FFFFFF"/>
              </a:solidFill>
            </a:endParaRPr>
          </a:p>
        </p:txBody>
      </p:sp>
      <p:cxnSp>
        <p:nvCxnSpPr>
          <p:cNvPr id="56" name="AutoShape 12"/>
          <p:cNvCxnSpPr>
            <a:cxnSpLocks noChangeShapeType="1"/>
            <a:stCxn id="58" idx="3"/>
            <a:endCxn id="111" idx="1"/>
          </p:cNvCxnSpPr>
          <p:nvPr/>
        </p:nvCxnSpPr>
        <p:spPr bwMode="auto">
          <a:xfrm flipV="1">
            <a:off x="5006975" y="2881313"/>
            <a:ext cx="146050" cy="794"/>
          </a:xfrm>
          <a:prstGeom prst="bentConnector3">
            <a:avLst>
              <a:gd name="adj1" fmla="val 50000"/>
            </a:avLst>
          </a:prstGeom>
          <a:noFill/>
          <a:ln w="9525">
            <a:solidFill>
              <a:schemeClr val="tx1"/>
            </a:solidFill>
            <a:miter lim="800000"/>
            <a:headEnd/>
            <a:tailEnd/>
          </a:ln>
        </p:spPr>
      </p:cxnSp>
      <p:cxnSp>
        <p:nvCxnSpPr>
          <p:cNvPr id="57" name="AutoShape 13"/>
          <p:cNvCxnSpPr>
            <a:cxnSpLocks noChangeShapeType="1"/>
            <a:stCxn id="55" idx="3"/>
            <a:endCxn id="59" idx="1"/>
          </p:cNvCxnSpPr>
          <p:nvPr/>
        </p:nvCxnSpPr>
        <p:spPr bwMode="auto">
          <a:xfrm>
            <a:off x="1652588" y="2882900"/>
            <a:ext cx="144462" cy="0"/>
          </a:xfrm>
          <a:prstGeom prst="straightConnector1">
            <a:avLst/>
          </a:prstGeom>
          <a:noFill/>
          <a:ln w="9525">
            <a:solidFill>
              <a:srgbClr val="000000"/>
            </a:solidFill>
            <a:round/>
            <a:headEnd/>
            <a:tailEnd type="triangle" w="med" len="med"/>
          </a:ln>
        </p:spPr>
      </p:cxnSp>
      <p:sp>
        <p:nvSpPr>
          <p:cNvPr id="58" name="AutoShape 14"/>
          <p:cNvSpPr>
            <a:spLocks noChangeArrowheads="1"/>
          </p:cNvSpPr>
          <p:nvPr/>
        </p:nvSpPr>
        <p:spPr bwMode="auto">
          <a:xfrm>
            <a:off x="4048125" y="2486025"/>
            <a:ext cx="958850" cy="792163"/>
          </a:xfrm>
          <a:prstGeom prst="roundRect">
            <a:avLst>
              <a:gd name="adj" fmla="val 16667"/>
            </a:avLst>
          </a:prstGeom>
          <a:solidFill>
            <a:schemeClr val="tx2"/>
          </a:solidFill>
          <a:ln w="9525">
            <a:noFill/>
            <a:round/>
            <a:headEnd/>
            <a:tailEnd/>
          </a:ln>
        </p:spPr>
        <p:txBody>
          <a:bodyPr lIns="18000" tIns="18000" rIns="18000" bIns="18000" anchor="ctr"/>
          <a:lstStyle/>
          <a:p>
            <a:pPr algn="ctr" defTabSz="1279525">
              <a:spcBef>
                <a:spcPct val="0"/>
              </a:spcBef>
              <a:buClrTx/>
              <a:buSzTx/>
              <a:buFontTx/>
              <a:buNone/>
            </a:pPr>
            <a:r>
              <a:rPr lang="en-GB" sz="900" b="1" dirty="0" smtClean="0">
                <a:solidFill>
                  <a:srgbClr val="FFFFFF"/>
                </a:solidFill>
              </a:rPr>
              <a:t>Buyer Continues Payment Process as per Reservation Agreement</a:t>
            </a:r>
            <a:endParaRPr lang="en-GB" sz="900" b="1" dirty="0">
              <a:solidFill>
                <a:srgbClr val="FFFFFF"/>
              </a:solidFill>
            </a:endParaRPr>
          </a:p>
        </p:txBody>
      </p:sp>
      <p:sp>
        <p:nvSpPr>
          <p:cNvPr id="59" name="AutoShape 15"/>
          <p:cNvSpPr>
            <a:spLocks noChangeArrowheads="1"/>
          </p:cNvSpPr>
          <p:nvPr/>
        </p:nvSpPr>
        <p:spPr bwMode="auto">
          <a:xfrm>
            <a:off x="1797050" y="2486025"/>
            <a:ext cx="958850" cy="792163"/>
          </a:xfrm>
          <a:prstGeom prst="roundRect">
            <a:avLst>
              <a:gd name="adj" fmla="val 16667"/>
            </a:avLst>
          </a:prstGeom>
          <a:solidFill>
            <a:schemeClr val="tx2"/>
          </a:solidFill>
          <a:ln w="9525">
            <a:noFill/>
            <a:round/>
            <a:headEnd/>
            <a:tailEnd/>
          </a:ln>
        </p:spPr>
        <p:txBody>
          <a:bodyPr lIns="18000" tIns="18000" rIns="18000" bIns="18000" anchor="ctr"/>
          <a:lstStyle/>
          <a:p>
            <a:pPr algn="ctr" defTabSz="1279525">
              <a:spcBef>
                <a:spcPct val="0"/>
              </a:spcBef>
              <a:buClrTx/>
              <a:buSzTx/>
              <a:buFontTx/>
              <a:buNone/>
            </a:pPr>
            <a:r>
              <a:rPr lang="en-GB" sz="900" b="1" dirty="0" smtClean="0">
                <a:solidFill>
                  <a:srgbClr val="FFFFFF"/>
                </a:solidFill>
              </a:rPr>
              <a:t>Buyer Engages Lawyers for DD</a:t>
            </a:r>
            <a:endParaRPr lang="en-GB" sz="900" b="1" dirty="0">
              <a:solidFill>
                <a:srgbClr val="FFFFFF"/>
              </a:solidFill>
            </a:endParaRPr>
          </a:p>
        </p:txBody>
      </p:sp>
      <p:cxnSp>
        <p:nvCxnSpPr>
          <p:cNvPr id="60" name="AutoShape 16"/>
          <p:cNvCxnSpPr>
            <a:cxnSpLocks noChangeShapeType="1"/>
            <a:stCxn id="59" idx="3"/>
            <a:endCxn id="96" idx="1"/>
          </p:cNvCxnSpPr>
          <p:nvPr/>
        </p:nvCxnSpPr>
        <p:spPr bwMode="auto">
          <a:xfrm flipV="1">
            <a:off x="2755900" y="2881313"/>
            <a:ext cx="168276" cy="794"/>
          </a:xfrm>
          <a:prstGeom prst="straightConnector1">
            <a:avLst/>
          </a:prstGeom>
          <a:noFill/>
          <a:ln w="9525">
            <a:solidFill>
              <a:srgbClr val="000000"/>
            </a:solidFill>
            <a:round/>
            <a:headEnd/>
            <a:tailEnd type="triangle" w="med" len="med"/>
          </a:ln>
        </p:spPr>
      </p:cxnSp>
      <p:sp>
        <p:nvSpPr>
          <p:cNvPr id="61" name="Oval 17"/>
          <p:cNvSpPr>
            <a:spLocks noChangeArrowheads="1"/>
          </p:cNvSpPr>
          <p:nvPr/>
        </p:nvSpPr>
        <p:spPr bwMode="auto">
          <a:xfrm>
            <a:off x="647700" y="2428875"/>
            <a:ext cx="176213" cy="176213"/>
          </a:xfrm>
          <a:prstGeom prst="ellipse">
            <a:avLst/>
          </a:prstGeom>
          <a:solidFill>
            <a:srgbClr val="FFFFFF"/>
          </a:solidFill>
          <a:ln w="9525" algn="ctr">
            <a:solidFill>
              <a:srgbClr val="006991"/>
            </a:solidFill>
            <a:round/>
            <a:headEnd/>
            <a:tailEnd/>
          </a:ln>
        </p:spPr>
        <p:txBody>
          <a:bodyPr wrap="none" lIns="0" tIns="0" rIns="0" bIns="0" anchor="ctr" anchorCtr="1"/>
          <a:lstStyle/>
          <a:p>
            <a:pPr algn="ctr">
              <a:spcBef>
                <a:spcPct val="0"/>
              </a:spcBef>
              <a:buClrTx/>
              <a:buSzTx/>
              <a:buFontTx/>
              <a:buNone/>
            </a:pPr>
            <a:r>
              <a:rPr lang="en-GB" sz="1400" b="1" dirty="0">
                <a:solidFill>
                  <a:schemeClr val="tx2"/>
                </a:solidFill>
              </a:rPr>
              <a:t>I</a:t>
            </a:r>
          </a:p>
        </p:txBody>
      </p:sp>
      <p:sp>
        <p:nvSpPr>
          <p:cNvPr id="62" name="Oval 18"/>
          <p:cNvSpPr>
            <a:spLocks noChangeArrowheads="1"/>
          </p:cNvSpPr>
          <p:nvPr/>
        </p:nvSpPr>
        <p:spPr bwMode="auto">
          <a:xfrm>
            <a:off x="681038" y="1500189"/>
            <a:ext cx="176212" cy="176212"/>
          </a:xfrm>
          <a:prstGeom prst="ellipse">
            <a:avLst/>
          </a:prstGeom>
          <a:noFill/>
          <a:ln w="15875" algn="ctr">
            <a:solidFill>
              <a:srgbClr val="FFFFFF"/>
            </a:solidFill>
            <a:round/>
            <a:headEnd/>
            <a:tailEnd/>
          </a:ln>
        </p:spPr>
        <p:txBody>
          <a:bodyPr wrap="none" lIns="0" tIns="0" rIns="0" bIns="0" anchor="ctr" anchorCtr="1"/>
          <a:lstStyle/>
          <a:p>
            <a:pPr algn="ctr">
              <a:spcBef>
                <a:spcPct val="0"/>
              </a:spcBef>
              <a:buClrTx/>
              <a:buSzTx/>
              <a:buFontTx/>
              <a:buNone/>
            </a:pPr>
            <a:r>
              <a:rPr lang="en-GB" b="1" dirty="0">
                <a:solidFill>
                  <a:srgbClr val="FFFFFF"/>
                </a:solidFill>
              </a:rPr>
              <a:t>1</a:t>
            </a:r>
          </a:p>
        </p:txBody>
      </p:sp>
      <p:sp>
        <p:nvSpPr>
          <p:cNvPr id="63" name="Oval 19"/>
          <p:cNvSpPr>
            <a:spLocks noChangeArrowheads="1"/>
          </p:cNvSpPr>
          <p:nvPr/>
        </p:nvSpPr>
        <p:spPr bwMode="auto">
          <a:xfrm>
            <a:off x="1739900" y="2428875"/>
            <a:ext cx="176213" cy="176213"/>
          </a:xfrm>
          <a:prstGeom prst="ellipse">
            <a:avLst/>
          </a:prstGeom>
          <a:solidFill>
            <a:srgbClr val="FFFFFF"/>
          </a:solidFill>
          <a:ln w="9525" algn="ctr">
            <a:solidFill>
              <a:srgbClr val="006991"/>
            </a:solidFill>
            <a:round/>
            <a:headEnd/>
            <a:tailEnd/>
          </a:ln>
        </p:spPr>
        <p:txBody>
          <a:bodyPr wrap="none" lIns="0" tIns="0" rIns="0" bIns="0" anchor="ctr" anchorCtr="1"/>
          <a:lstStyle/>
          <a:p>
            <a:pPr algn="ctr">
              <a:spcBef>
                <a:spcPct val="0"/>
              </a:spcBef>
              <a:buClrTx/>
              <a:buSzTx/>
              <a:buFontTx/>
              <a:buNone/>
            </a:pPr>
            <a:r>
              <a:rPr lang="en-GB" sz="1400" b="1" dirty="0">
                <a:solidFill>
                  <a:schemeClr val="tx2"/>
                </a:solidFill>
              </a:rPr>
              <a:t>II</a:t>
            </a:r>
          </a:p>
        </p:txBody>
      </p:sp>
      <p:sp>
        <p:nvSpPr>
          <p:cNvPr id="64" name="Oval 20"/>
          <p:cNvSpPr>
            <a:spLocks noChangeArrowheads="1"/>
          </p:cNvSpPr>
          <p:nvPr/>
        </p:nvSpPr>
        <p:spPr bwMode="auto">
          <a:xfrm>
            <a:off x="3971925" y="2428875"/>
            <a:ext cx="176213" cy="176213"/>
          </a:xfrm>
          <a:prstGeom prst="ellipse">
            <a:avLst/>
          </a:prstGeom>
          <a:solidFill>
            <a:srgbClr val="FFFFFF"/>
          </a:solidFill>
          <a:ln w="9525" algn="ctr">
            <a:solidFill>
              <a:srgbClr val="006991"/>
            </a:solidFill>
            <a:round/>
            <a:headEnd/>
            <a:tailEnd/>
          </a:ln>
        </p:spPr>
        <p:txBody>
          <a:bodyPr wrap="none" lIns="0" tIns="0" rIns="0" bIns="0" anchor="ctr" anchorCtr="1"/>
          <a:lstStyle/>
          <a:p>
            <a:pPr algn="ctr">
              <a:spcBef>
                <a:spcPct val="0"/>
              </a:spcBef>
              <a:buClrTx/>
              <a:buSzTx/>
              <a:buFontTx/>
              <a:buNone/>
            </a:pPr>
            <a:r>
              <a:rPr lang="en-GB" sz="1400" b="1" dirty="0">
                <a:solidFill>
                  <a:schemeClr val="tx2"/>
                </a:solidFill>
              </a:rPr>
              <a:t>III</a:t>
            </a:r>
          </a:p>
        </p:txBody>
      </p:sp>
      <p:cxnSp>
        <p:nvCxnSpPr>
          <p:cNvPr id="72" name="AutoShape 28"/>
          <p:cNvCxnSpPr>
            <a:cxnSpLocks noChangeShapeType="1"/>
            <a:stCxn id="111" idx="3"/>
            <a:endCxn id="124" idx="1"/>
          </p:cNvCxnSpPr>
          <p:nvPr/>
        </p:nvCxnSpPr>
        <p:spPr bwMode="auto">
          <a:xfrm flipV="1">
            <a:off x="5791200" y="2352677"/>
            <a:ext cx="450850" cy="528636"/>
          </a:xfrm>
          <a:prstGeom prst="bentConnector3">
            <a:avLst>
              <a:gd name="adj1" fmla="val 50000"/>
            </a:avLst>
          </a:prstGeom>
          <a:noFill/>
          <a:ln w="9525">
            <a:solidFill>
              <a:srgbClr val="000000"/>
            </a:solidFill>
            <a:miter lim="800000"/>
            <a:headEnd/>
            <a:tailEnd type="triangle"/>
          </a:ln>
        </p:spPr>
      </p:cxnSp>
      <p:sp>
        <p:nvSpPr>
          <p:cNvPr id="76" name="Oval 32"/>
          <p:cNvSpPr>
            <a:spLocks noChangeArrowheads="1"/>
          </p:cNvSpPr>
          <p:nvPr/>
        </p:nvSpPr>
        <p:spPr bwMode="auto">
          <a:xfrm>
            <a:off x="5870575" y="2447926"/>
            <a:ext cx="304800" cy="304800"/>
          </a:xfrm>
          <a:prstGeom prst="ellipse">
            <a:avLst/>
          </a:prstGeom>
          <a:solidFill>
            <a:srgbClr val="FFFFFF"/>
          </a:solidFill>
          <a:ln w="9525" algn="ctr">
            <a:solidFill>
              <a:schemeClr val="accent1"/>
            </a:solidFill>
            <a:round/>
            <a:headEnd/>
            <a:tailEnd/>
          </a:ln>
        </p:spPr>
        <p:txBody>
          <a:bodyPr wrap="none" lIns="0" tIns="0" rIns="0" bIns="0" anchor="ctr" anchorCtr="1"/>
          <a:lstStyle/>
          <a:p>
            <a:pPr algn="ctr">
              <a:spcBef>
                <a:spcPct val="0"/>
              </a:spcBef>
              <a:buClrTx/>
              <a:buSzTx/>
              <a:buFontTx/>
              <a:buNone/>
            </a:pPr>
            <a:r>
              <a:rPr lang="en-GB" sz="1200" b="1" dirty="0" smtClean="0">
                <a:solidFill>
                  <a:schemeClr val="accent1"/>
                </a:solidFill>
              </a:rPr>
              <a:t>No</a:t>
            </a:r>
            <a:endParaRPr lang="en-GB" sz="1200" b="1" dirty="0">
              <a:solidFill>
                <a:schemeClr val="accent1"/>
              </a:solidFill>
            </a:endParaRPr>
          </a:p>
        </p:txBody>
      </p:sp>
      <p:cxnSp>
        <p:nvCxnSpPr>
          <p:cNvPr id="78" name="AutoShape 34"/>
          <p:cNvCxnSpPr>
            <a:cxnSpLocks noChangeShapeType="1"/>
            <a:stCxn id="111" idx="3"/>
            <a:endCxn id="126" idx="1"/>
          </p:cNvCxnSpPr>
          <p:nvPr/>
        </p:nvCxnSpPr>
        <p:spPr bwMode="auto">
          <a:xfrm>
            <a:off x="5791200" y="2881313"/>
            <a:ext cx="450850" cy="447676"/>
          </a:xfrm>
          <a:prstGeom prst="bentConnector3">
            <a:avLst>
              <a:gd name="adj1" fmla="val 50000"/>
            </a:avLst>
          </a:prstGeom>
          <a:noFill/>
          <a:ln w="9525">
            <a:solidFill>
              <a:srgbClr val="000000"/>
            </a:solidFill>
            <a:miter lim="800000"/>
            <a:headEnd/>
            <a:tailEnd type="triangle"/>
          </a:ln>
        </p:spPr>
      </p:cxnSp>
      <p:sp>
        <p:nvSpPr>
          <p:cNvPr id="80" name="Rectangle 36"/>
          <p:cNvSpPr>
            <a:spLocks noChangeArrowheads="1"/>
          </p:cNvSpPr>
          <p:nvPr>
            <p:custDataLst>
              <p:tags r:id="rId1"/>
            </p:custDataLst>
          </p:nvPr>
        </p:nvSpPr>
        <p:spPr bwMode="auto">
          <a:xfrm>
            <a:off x="676275" y="4688946"/>
            <a:ext cx="4352926" cy="646331"/>
          </a:xfrm>
          <a:prstGeom prst="rect">
            <a:avLst/>
          </a:prstGeom>
          <a:noFill/>
          <a:ln w="9525" algn="ctr">
            <a:noFill/>
            <a:miter lim="800000"/>
            <a:headEnd/>
            <a:tailEnd/>
          </a:ln>
        </p:spPr>
        <p:txBody>
          <a:bodyPr wrap="square" lIns="0" rIns="18288">
            <a:spAutoFit/>
          </a:bodyPr>
          <a:lstStyle/>
          <a:p>
            <a:pPr marL="182563" indent="-182563" defTabSz="1019175">
              <a:lnSpc>
                <a:spcPct val="110000"/>
              </a:lnSpc>
              <a:spcBef>
                <a:spcPct val="30000"/>
              </a:spcBef>
              <a:buClr>
                <a:srgbClr val="AA1014"/>
              </a:buClr>
              <a:buFont typeface="Wingdings 2" pitchFamily="18" charset="2"/>
              <a:buChar char="¡"/>
            </a:pPr>
            <a:r>
              <a:rPr lang="en-US" sz="1000" dirty="0" smtClean="0"/>
              <a:t>Selong Selo Group to provide all documentation requested from Buyers</a:t>
            </a:r>
          </a:p>
          <a:p>
            <a:pPr marL="182563" indent="-182563" defTabSz="1019175">
              <a:lnSpc>
                <a:spcPct val="110000"/>
              </a:lnSpc>
              <a:spcBef>
                <a:spcPct val="30000"/>
              </a:spcBef>
              <a:buClr>
                <a:srgbClr val="AA1014"/>
              </a:buClr>
              <a:buFont typeface="Wingdings 2" pitchFamily="18" charset="2"/>
              <a:buChar char="¡"/>
            </a:pPr>
            <a:r>
              <a:rPr lang="en-US" sz="1000" dirty="0" smtClean="0"/>
              <a:t>SSG will guide buyers through the process ensuring they are fully informed of what is going on</a:t>
            </a:r>
            <a:endParaRPr lang="en-US" sz="1000" dirty="0"/>
          </a:p>
        </p:txBody>
      </p:sp>
      <p:sp>
        <p:nvSpPr>
          <p:cNvPr id="84" name="Oval 40"/>
          <p:cNvSpPr>
            <a:spLocks noChangeArrowheads="1"/>
          </p:cNvSpPr>
          <p:nvPr/>
        </p:nvSpPr>
        <p:spPr bwMode="auto">
          <a:xfrm>
            <a:off x="5176837" y="1500189"/>
            <a:ext cx="176213" cy="176212"/>
          </a:xfrm>
          <a:prstGeom prst="ellipse">
            <a:avLst/>
          </a:prstGeom>
          <a:noFill/>
          <a:ln w="15875" algn="ctr">
            <a:solidFill>
              <a:srgbClr val="FFFFFF"/>
            </a:solidFill>
            <a:round/>
            <a:headEnd/>
            <a:tailEnd/>
          </a:ln>
        </p:spPr>
        <p:txBody>
          <a:bodyPr wrap="none" lIns="0" tIns="0" rIns="0" bIns="0" anchor="ctr" anchorCtr="1"/>
          <a:lstStyle/>
          <a:p>
            <a:pPr algn="ctr">
              <a:spcBef>
                <a:spcPct val="0"/>
              </a:spcBef>
              <a:buClrTx/>
              <a:buSzTx/>
              <a:buFontTx/>
              <a:buNone/>
            </a:pPr>
            <a:r>
              <a:rPr lang="en-GB" b="1" dirty="0">
                <a:solidFill>
                  <a:srgbClr val="FFFFFF"/>
                </a:solidFill>
              </a:rPr>
              <a:t>2</a:t>
            </a:r>
          </a:p>
        </p:txBody>
      </p:sp>
      <p:sp>
        <p:nvSpPr>
          <p:cNvPr id="94" name="Text Box 4"/>
          <p:cNvSpPr txBox="1">
            <a:spLocks noChangeArrowheads="1"/>
          </p:cNvSpPr>
          <p:nvPr>
            <p:custDataLst>
              <p:tags r:id="rId2"/>
            </p:custDataLst>
          </p:nvPr>
        </p:nvSpPr>
        <p:spPr bwMode="auto">
          <a:xfrm>
            <a:off x="685800" y="828675"/>
            <a:ext cx="7772400" cy="381000"/>
          </a:xfrm>
          <a:prstGeom prst="rect">
            <a:avLst/>
          </a:prstGeom>
          <a:noFill/>
          <a:ln w="9525">
            <a:noFill/>
            <a:miter lim="800000"/>
            <a:headEnd/>
            <a:tailEnd/>
          </a:ln>
          <a:effectLst/>
        </p:spPr>
        <p:txBody>
          <a:bodyPr lIns="0" tIns="0" rIns="100584" bIns="18288"/>
          <a:lstStyle/>
          <a:p>
            <a:r>
              <a:rPr lang="en-GB" sz="1400" i="1" dirty="0" smtClean="0">
                <a:solidFill>
                  <a:schemeClr val="accent1"/>
                </a:solidFill>
              </a:rPr>
              <a:t>Buying process consists of two stages, with stage one deposit being fully refundable in the event that there is any legal issue with the certificates</a:t>
            </a:r>
          </a:p>
        </p:txBody>
      </p:sp>
      <p:sp>
        <p:nvSpPr>
          <p:cNvPr id="96" name="AutoShape 25"/>
          <p:cNvSpPr>
            <a:spLocks noChangeArrowheads="1"/>
          </p:cNvSpPr>
          <p:nvPr/>
        </p:nvSpPr>
        <p:spPr bwMode="auto">
          <a:xfrm>
            <a:off x="2924176" y="2538413"/>
            <a:ext cx="657224" cy="685800"/>
          </a:xfrm>
          <a:prstGeom prst="roundRect">
            <a:avLst>
              <a:gd name="adj" fmla="val 11722"/>
            </a:avLst>
          </a:prstGeom>
          <a:solidFill>
            <a:schemeClr val="tx2">
              <a:lumMod val="40000"/>
              <a:lumOff val="60000"/>
            </a:schemeClr>
          </a:solidFill>
          <a:ln w="9525">
            <a:noFill/>
            <a:round/>
            <a:headEnd/>
            <a:tailEnd/>
          </a:ln>
        </p:spPr>
        <p:txBody>
          <a:bodyPr lIns="18000" tIns="18000" rIns="18000" bIns="18000" anchor="ctr"/>
          <a:lstStyle/>
          <a:p>
            <a:pPr algn="ctr" defTabSz="1279525">
              <a:lnSpc>
                <a:spcPct val="110000"/>
              </a:lnSpc>
            </a:pPr>
            <a:r>
              <a:rPr lang="en-GB" sz="900" b="1" dirty="0" smtClean="0">
                <a:solidFill>
                  <a:srgbClr val="FFFFFF"/>
                </a:solidFill>
              </a:rPr>
              <a:t>DD result OK?</a:t>
            </a:r>
            <a:endParaRPr lang="en-GB" sz="900" b="1" dirty="0">
              <a:solidFill>
                <a:srgbClr val="FFFFFF"/>
              </a:solidFill>
            </a:endParaRPr>
          </a:p>
        </p:txBody>
      </p:sp>
      <p:sp>
        <p:nvSpPr>
          <p:cNvPr id="111" name="AutoShape 25"/>
          <p:cNvSpPr>
            <a:spLocks noChangeArrowheads="1"/>
          </p:cNvSpPr>
          <p:nvPr/>
        </p:nvSpPr>
        <p:spPr bwMode="auto">
          <a:xfrm>
            <a:off x="5153025" y="2538413"/>
            <a:ext cx="638175" cy="685800"/>
          </a:xfrm>
          <a:prstGeom prst="roundRect">
            <a:avLst>
              <a:gd name="adj" fmla="val 11722"/>
            </a:avLst>
          </a:prstGeom>
          <a:solidFill>
            <a:schemeClr val="tx2">
              <a:lumMod val="40000"/>
              <a:lumOff val="60000"/>
            </a:schemeClr>
          </a:solidFill>
          <a:ln w="9525">
            <a:noFill/>
            <a:round/>
            <a:headEnd/>
            <a:tailEnd/>
          </a:ln>
        </p:spPr>
        <p:txBody>
          <a:bodyPr lIns="18000" tIns="18000" rIns="18000" bIns="18000" anchor="ctr"/>
          <a:lstStyle/>
          <a:p>
            <a:pPr algn="ctr" defTabSz="1279525">
              <a:lnSpc>
                <a:spcPct val="110000"/>
              </a:lnSpc>
            </a:pPr>
            <a:r>
              <a:rPr lang="en-GB" sz="900" b="1" dirty="0" smtClean="0">
                <a:solidFill>
                  <a:srgbClr val="FFFFFF"/>
                </a:solidFill>
              </a:rPr>
              <a:t>Use SSG Local Partner?</a:t>
            </a:r>
            <a:endParaRPr lang="en-GB" sz="900" b="1" dirty="0">
              <a:solidFill>
                <a:srgbClr val="FFFFFF"/>
              </a:solidFill>
            </a:endParaRPr>
          </a:p>
        </p:txBody>
      </p:sp>
      <p:sp>
        <p:nvSpPr>
          <p:cNvPr id="112" name="Oval 32"/>
          <p:cNvSpPr>
            <a:spLocks noChangeArrowheads="1"/>
          </p:cNvSpPr>
          <p:nvPr/>
        </p:nvSpPr>
        <p:spPr bwMode="auto">
          <a:xfrm>
            <a:off x="5870575" y="2933701"/>
            <a:ext cx="304800" cy="304800"/>
          </a:xfrm>
          <a:prstGeom prst="ellipse">
            <a:avLst/>
          </a:prstGeom>
          <a:solidFill>
            <a:srgbClr val="FFFFFF"/>
          </a:solidFill>
          <a:ln w="9525" algn="ctr">
            <a:solidFill>
              <a:schemeClr val="accent1"/>
            </a:solidFill>
            <a:round/>
            <a:headEnd/>
            <a:tailEnd/>
          </a:ln>
        </p:spPr>
        <p:txBody>
          <a:bodyPr wrap="none" lIns="0" tIns="0" rIns="0" bIns="0" anchor="ctr" anchorCtr="1"/>
          <a:lstStyle/>
          <a:p>
            <a:pPr algn="ctr">
              <a:spcBef>
                <a:spcPct val="0"/>
              </a:spcBef>
              <a:buClrTx/>
              <a:buSzTx/>
              <a:buFontTx/>
              <a:buNone/>
            </a:pPr>
            <a:r>
              <a:rPr lang="en-GB" sz="1200" b="1" dirty="0" smtClean="0">
                <a:solidFill>
                  <a:schemeClr val="accent1"/>
                </a:solidFill>
              </a:rPr>
              <a:t>Yes</a:t>
            </a:r>
            <a:endParaRPr lang="en-GB" sz="1200" b="1" dirty="0">
              <a:solidFill>
                <a:schemeClr val="accent1"/>
              </a:solidFill>
            </a:endParaRPr>
          </a:p>
        </p:txBody>
      </p:sp>
      <p:sp>
        <p:nvSpPr>
          <p:cNvPr id="114" name="AutoShape 14"/>
          <p:cNvSpPr>
            <a:spLocks noChangeArrowheads="1"/>
          </p:cNvSpPr>
          <p:nvPr/>
        </p:nvSpPr>
        <p:spPr bwMode="auto">
          <a:xfrm>
            <a:off x="2771775" y="1762126"/>
            <a:ext cx="958850" cy="312738"/>
          </a:xfrm>
          <a:prstGeom prst="roundRect">
            <a:avLst>
              <a:gd name="adj" fmla="val 16667"/>
            </a:avLst>
          </a:prstGeom>
          <a:solidFill>
            <a:schemeClr val="tx2"/>
          </a:solidFill>
          <a:ln w="9525">
            <a:noFill/>
            <a:round/>
            <a:headEnd/>
            <a:tailEnd/>
          </a:ln>
        </p:spPr>
        <p:txBody>
          <a:bodyPr lIns="18000" tIns="18000" rIns="18000" bIns="18000" anchor="ctr"/>
          <a:lstStyle/>
          <a:p>
            <a:pPr algn="ctr" defTabSz="1279525">
              <a:spcBef>
                <a:spcPct val="0"/>
              </a:spcBef>
              <a:buClrTx/>
              <a:buSzTx/>
              <a:buFontTx/>
              <a:buNone/>
            </a:pPr>
            <a:r>
              <a:rPr lang="en-GB" sz="900" b="1" dirty="0" smtClean="0">
                <a:solidFill>
                  <a:srgbClr val="FFFFFF"/>
                </a:solidFill>
              </a:rPr>
              <a:t>Deposit Refund</a:t>
            </a:r>
            <a:endParaRPr lang="en-GB" sz="900" b="1" dirty="0">
              <a:solidFill>
                <a:srgbClr val="FFFFFF"/>
              </a:solidFill>
            </a:endParaRPr>
          </a:p>
        </p:txBody>
      </p:sp>
      <p:cxnSp>
        <p:nvCxnSpPr>
          <p:cNvPr id="115" name="AutoShape 16"/>
          <p:cNvCxnSpPr>
            <a:cxnSpLocks noChangeShapeType="1"/>
            <a:stCxn id="96" idx="0"/>
            <a:endCxn id="114" idx="2"/>
          </p:cNvCxnSpPr>
          <p:nvPr/>
        </p:nvCxnSpPr>
        <p:spPr bwMode="auto">
          <a:xfrm flipH="1" flipV="1">
            <a:off x="3251200" y="2074864"/>
            <a:ext cx="1588" cy="463549"/>
          </a:xfrm>
          <a:prstGeom prst="straightConnector1">
            <a:avLst/>
          </a:prstGeom>
          <a:noFill/>
          <a:ln w="9525">
            <a:solidFill>
              <a:srgbClr val="000000"/>
            </a:solidFill>
            <a:round/>
            <a:headEnd/>
            <a:tailEnd type="triangle" w="med" len="med"/>
          </a:ln>
        </p:spPr>
      </p:cxnSp>
      <p:cxnSp>
        <p:nvCxnSpPr>
          <p:cNvPr id="118" name="AutoShape 16"/>
          <p:cNvCxnSpPr>
            <a:cxnSpLocks noChangeShapeType="1"/>
            <a:stCxn id="96" idx="3"/>
            <a:endCxn id="58" idx="1"/>
          </p:cNvCxnSpPr>
          <p:nvPr/>
        </p:nvCxnSpPr>
        <p:spPr bwMode="auto">
          <a:xfrm>
            <a:off x="3581400" y="2881313"/>
            <a:ext cx="466725" cy="794"/>
          </a:xfrm>
          <a:prstGeom prst="straightConnector1">
            <a:avLst/>
          </a:prstGeom>
          <a:noFill/>
          <a:ln w="9525">
            <a:solidFill>
              <a:srgbClr val="000000"/>
            </a:solidFill>
            <a:round/>
            <a:headEnd/>
            <a:tailEnd type="triangle" w="med" len="med"/>
          </a:ln>
        </p:spPr>
      </p:cxnSp>
      <p:sp>
        <p:nvSpPr>
          <p:cNvPr id="124" name="AutoShape 15"/>
          <p:cNvSpPr>
            <a:spLocks noChangeArrowheads="1"/>
          </p:cNvSpPr>
          <p:nvPr/>
        </p:nvSpPr>
        <p:spPr bwMode="auto">
          <a:xfrm>
            <a:off x="6242050" y="1905002"/>
            <a:ext cx="958850" cy="895350"/>
          </a:xfrm>
          <a:prstGeom prst="roundRect">
            <a:avLst>
              <a:gd name="adj" fmla="val 16667"/>
            </a:avLst>
          </a:prstGeom>
          <a:solidFill>
            <a:schemeClr val="accent1"/>
          </a:solidFill>
          <a:ln w="9525">
            <a:noFill/>
            <a:round/>
            <a:headEnd/>
            <a:tailEnd/>
          </a:ln>
        </p:spPr>
        <p:txBody>
          <a:bodyPr lIns="18000" tIns="18000" rIns="18000" bIns="18000" anchor="ctr"/>
          <a:lstStyle/>
          <a:p>
            <a:pPr algn="ctr" defTabSz="1279525">
              <a:spcBef>
                <a:spcPct val="0"/>
              </a:spcBef>
              <a:buClrTx/>
              <a:buSzTx/>
              <a:buFontTx/>
              <a:buNone/>
            </a:pPr>
            <a:r>
              <a:rPr lang="en-GB" sz="900" b="1" dirty="0" smtClean="0">
                <a:solidFill>
                  <a:schemeClr val="bg1"/>
                </a:solidFill>
              </a:rPr>
              <a:t>Buyer  Uses own Local Partner and SSG</a:t>
            </a:r>
            <a:endParaRPr lang="en-GB" sz="900" b="1" dirty="0">
              <a:solidFill>
                <a:schemeClr val="bg1"/>
              </a:solidFill>
            </a:endParaRPr>
          </a:p>
        </p:txBody>
      </p:sp>
      <p:sp>
        <p:nvSpPr>
          <p:cNvPr id="125" name="AutoShape 15"/>
          <p:cNvSpPr>
            <a:spLocks noChangeArrowheads="1"/>
          </p:cNvSpPr>
          <p:nvPr/>
        </p:nvSpPr>
        <p:spPr bwMode="auto">
          <a:xfrm>
            <a:off x="7385050" y="1905002"/>
            <a:ext cx="958850" cy="895350"/>
          </a:xfrm>
          <a:prstGeom prst="roundRect">
            <a:avLst>
              <a:gd name="adj" fmla="val 16667"/>
            </a:avLst>
          </a:prstGeom>
          <a:solidFill>
            <a:schemeClr val="accent1"/>
          </a:solidFill>
          <a:ln w="9525">
            <a:noFill/>
            <a:round/>
            <a:headEnd/>
            <a:tailEnd/>
          </a:ln>
        </p:spPr>
        <p:txBody>
          <a:bodyPr lIns="18000" tIns="18000" rIns="18000" bIns="18000" anchor="ctr"/>
          <a:lstStyle/>
          <a:p>
            <a:pPr algn="ctr" defTabSz="1279525">
              <a:spcBef>
                <a:spcPct val="0"/>
              </a:spcBef>
              <a:buClrTx/>
              <a:buSzTx/>
              <a:buFontTx/>
              <a:buNone/>
            </a:pPr>
            <a:r>
              <a:rPr lang="en-GB" sz="900" b="1" dirty="0" smtClean="0">
                <a:solidFill>
                  <a:schemeClr val="bg1"/>
                </a:solidFill>
              </a:rPr>
              <a:t>Transfer of title at BPN</a:t>
            </a:r>
            <a:endParaRPr lang="en-GB" sz="900" b="1" dirty="0">
              <a:solidFill>
                <a:schemeClr val="bg1"/>
              </a:solidFill>
            </a:endParaRPr>
          </a:p>
        </p:txBody>
      </p:sp>
      <p:sp>
        <p:nvSpPr>
          <p:cNvPr id="126" name="AutoShape 15"/>
          <p:cNvSpPr>
            <a:spLocks noChangeArrowheads="1"/>
          </p:cNvSpPr>
          <p:nvPr/>
        </p:nvSpPr>
        <p:spPr bwMode="auto">
          <a:xfrm>
            <a:off x="6242050" y="2905126"/>
            <a:ext cx="958850" cy="847725"/>
          </a:xfrm>
          <a:prstGeom prst="roundRect">
            <a:avLst>
              <a:gd name="adj" fmla="val 16667"/>
            </a:avLst>
          </a:prstGeom>
          <a:solidFill>
            <a:schemeClr val="accent1"/>
          </a:solidFill>
          <a:ln w="9525">
            <a:noFill/>
            <a:round/>
            <a:headEnd/>
            <a:tailEnd/>
          </a:ln>
        </p:spPr>
        <p:txBody>
          <a:bodyPr lIns="18000" tIns="18000" rIns="18000" bIns="18000" anchor="ctr"/>
          <a:lstStyle/>
          <a:p>
            <a:pPr algn="ctr" defTabSz="1279525">
              <a:spcBef>
                <a:spcPct val="0"/>
              </a:spcBef>
              <a:buClrTx/>
              <a:buSzTx/>
              <a:buFontTx/>
              <a:buNone/>
            </a:pPr>
            <a:r>
              <a:rPr lang="en-GB" sz="900" b="1" dirty="0" smtClean="0">
                <a:solidFill>
                  <a:schemeClr val="bg1"/>
                </a:solidFill>
              </a:rPr>
              <a:t>Buyer  uses own lawyers to structure partnership agreements with SSG Local Partner</a:t>
            </a:r>
            <a:endParaRPr lang="en-GB" sz="900" b="1" dirty="0">
              <a:solidFill>
                <a:schemeClr val="bg1"/>
              </a:solidFill>
            </a:endParaRPr>
          </a:p>
        </p:txBody>
      </p:sp>
      <p:sp>
        <p:nvSpPr>
          <p:cNvPr id="127" name="AutoShape 15"/>
          <p:cNvSpPr>
            <a:spLocks noChangeArrowheads="1"/>
          </p:cNvSpPr>
          <p:nvPr/>
        </p:nvSpPr>
        <p:spPr bwMode="auto">
          <a:xfrm>
            <a:off x="7385050" y="2905126"/>
            <a:ext cx="958850" cy="847725"/>
          </a:xfrm>
          <a:prstGeom prst="roundRect">
            <a:avLst>
              <a:gd name="adj" fmla="val 16667"/>
            </a:avLst>
          </a:prstGeom>
          <a:solidFill>
            <a:schemeClr val="accent1"/>
          </a:solidFill>
          <a:ln w="9525">
            <a:noFill/>
            <a:round/>
            <a:headEnd/>
            <a:tailEnd/>
          </a:ln>
        </p:spPr>
        <p:txBody>
          <a:bodyPr lIns="18000" tIns="18000" rIns="18000" bIns="18000" anchor="ctr"/>
          <a:lstStyle/>
          <a:p>
            <a:pPr algn="ctr" defTabSz="1279525">
              <a:spcBef>
                <a:spcPct val="0"/>
              </a:spcBef>
              <a:buClrTx/>
              <a:buSzTx/>
              <a:buFontTx/>
              <a:buNone/>
            </a:pPr>
            <a:r>
              <a:rPr lang="en-GB" sz="900" b="1" dirty="0" smtClean="0">
                <a:solidFill>
                  <a:schemeClr val="bg1"/>
                </a:solidFill>
              </a:rPr>
              <a:t>Partnership agreements signed (no transfer of title at BPN)</a:t>
            </a:r>
            <a:endParaRPr lang="en-GB" sz="900" b="1" dirty="0">
              <a:solidFill>
                <a:schemeClr val="bg1"/>
              </a:solidFill>
            </a:endParaRPr>
          </a:p>
        </p:txBody>
      </p:sp>
      <p:cxnSp>
        <p:nvCxnSpPr>
          <p:cNvPr id="130" name="AutoShape 16"/>
          <p:cNvCxnSpPr>
            <a:cxnSpLocks noChangeShapeType="1"/>
            <a:stCxn id="124" idx="3"/>
            <a:endCxn id="125" idx="1"/>
          </p:cNvCxnSpPr>
          <p:nvPr/>
        </p:nvCxnSpPr>
        <p:spPr bwMode="auto">
          <a:xfrm>
            <a:off x="7200900" y="2352677"/>
            <a:ext cx="184150" cy="0"/>
          </a:xfrm>
          <a:prstGeom prst="straightConnector1">
            <a:avLst/>
          </a:prstGeom>
          <a:noFill/>
          <a:ln w="9525">
            <a:solidFill>
              <a:srgbClr val="000000"/>
            </a:solidFill>
            <a:round/>
            <a:headEnd/>
            <a:tailEnd type="triangle" w="med" len="med"/>
          </a:ln>
        </p:spPr>
      </p:cxnSp>
      <p:cxnSp>
        <p:nvCxnSpPr>
          <p:cNvPr id="133" name="AutoShape 16"/>
          <p:cNvCxnSpPr>
            <a:cxnSpLocks noChangeShapeType="1"/>
            <a:stCxn id="126" idx="3"/>
            <a:endCxn id="127" idx="1"/>
          </p:cNvCxnSpPr>
          <p:nvPr/>
        </p:nvCxnSpPr>
        <p:spPr bwMode="auto">
          <a:xfrm>
            <a:off x="7200900" y="3328989"/>
            <a:ext cx="184150" cy="0"/>
          </a:xfrm>
          <a:prstGeom prst="straightConnector1">
            <a:avLst/>
          </a:prstGeom>
          <a:noFill/>
          <a:ln w="9525">
            <a:solidFill>
              <a:srgbClr val="000000"/>
            </a:solidFill>
            <a:round/>
            <a:headEnd/>
            <a:tailEnd type="triangle" w="med" len="med"/>
          </a:ln>
        </p:spPr>
      </p:cxnSp>
      <p:sp>
        <p:nvSpPr>
          <p:cNvPr id="140" name="Oval 32"/>
          <p:cNvSpPr>
            <a:spLocks noChangeArrowheads="1"/>
          </p:cNvSpPr>
          <p:nvPr/>
        </p:nvSpPr>
        <p:spPr bwMode="auto">
          <a:xfrm>
            <a:off x="3629025" y="2730501"/>
            <a:ext cx="304800" cy="304800"/>
          </a:xfrm>
          <a:prstGeom prst="ellipse">
            <a:avLst/>
          </a:prstGeom>
          <a:solidFill>
            <a:srgbClr val="FFFFFF"/>
          </a:solidFill>
          <a:ln w="9525" algn="ctr">
            <a:solidFill>
              <a:schemeClr val="tx2"/>
            </a:solidFill>
            <a:round/>
            <a:headEnd/>
            <a:tailEnd/>
          </a:ln>
        </p:spPr>
        <p:txBody>
          <a:bodyPr wrap="none" lIns="0" tIns="0" rIns="0" bIns="0" anchor="ctr" anchorCtr="1"/>
          <a:lstStyle/>
          <a:p>
            <a:pPr algn="ctr">
              <a:spcBef>
                <a:spcPct val="0"/>
              </a:spcBef>
              <a:buClrTx/>
              <a:buSzTx/>
              <a:buFontTx/>
              <a:buNone/>
            </a:pPr>
            <a:r>
              <a:rPr lang="en-GB" sz="1200" b="1" dirty="0" smtClean="0">
                <a:solidFill>
                  <a:schemeClr val="tx2"/>
                </a:solidFill>
              </a:rPr>
              <a:t>Yes</a:t>
            </a:r>
            <a:endParaRPr lang="en-GB" sz="1200" b="1" dirty="0">
              <a:solidFill>
                <a:schemeClr val="tx2"/>
              </a:solidFill>
            </a:endParaRPr>
          </a:p>
        </p:txBody>
      </p:sp>
      <p:sp>
        <p:nvSpPr>
          <p:cNvPr id="141" name="Oval 32"/>
          <p:cNvSpPr>
            <a:spLocks noChangeArrowheads="1"/>
          </p:cNvSpPr>
          <p:nvPr/>
        </p:nvSpPr>
        <p:spPr bwMode="auto">
          <a:xfrm>
            <a:off x="3105150" y="2187576"/>
            <a:ext cx="304800" cy="304800"/>
          </a:xfrm>
          <a:prstGeom prst="ellipse">
            <a:avLst/>
          </a:prstGeom>
          <a:solidFill>
            <a:srgbClr val="FFFFFF"/>
          </a:solidFill>
          <a:ln w="9525" algn="ctr">
            <a:solidFill>
              <a:schemeClr val="tx2"/>
            </a:solidFill>
            <a:round/>
            <a:headEnd/>
            <a:tailEnd/>
          </a:ln>
        </p:spPr>
        <p:txBody>
          <a:bodyPr wrap="none" lIns="0" tIns="0" rIns="0" bIns="0" anchor="ctr" anchorCtr="1"/>
          <a:lstStyle/>
          <a:p>
            <a:pPr algn="ctr">
              <a:spcBef>
                <a:spcPct val="0"/>
              </a:spcBef>
              <a:buClrTx/>
              <a:buSzTx/>
              <a:buFontTx/>
              <a:buNone/>
            </a:pPr>
            <a:r>
              <a:rPr lang="en-GB" sz="1200" b="1" dirty="0" smtClean="0">
                <a:solidFill>
                  <a:schemeClr val="tx2"/>
                </a:solidFill>
              </a:rPr>
              <a:t>No</a:t>
            </a:r>
            <a:endParaRPr lang="en-GB" sz="1200" b="1" dirty="0">
              <a:solidFill>
                <a:schemeClr val="tx2"/>
              </a:solidFill>
            </a:endParaRPr>
          </a:p>
        </p:txBody>
      </p:sp>
      <p:sp>
        <p:nvSpPr>
          <p:cNvPr id="144" name="Rectangle 36"/>
          <p:cNvSpPr>
            <a:spLocks noChangeArrowheads="1"/>
          </p:cNvSpPr>
          <p:nvPr>
            <p:custDataLst>
              <p:tags r:id="rId3"/>
            </p:custDataLst>
          </p:nvPr>
        </p:nvSpPr>
        <p:spPr bwMode="auto">
          <a:xfrm>
            <a:off x="5181600" y="4688946"/>
            <a:ext cx="3276601" cy="1923604"/>
          </a:xfrm>
          <a:prstGeom prst="rect">
            <a:avLst/>
          </a:prstGeom>
          <a:noFill/>
          <a:ln w="9525" algn="ctr">
            <a:noFill/>
            <a:miter lim="800000"/>
            <a:headEnd/>
            <a:tailEnd/>
          </a:ln>
        </p:spPr>
        <p:txBody>
          <a:bodyPr wrap="square" lIns="0" rIns="18288">
            <a:spAutoFit/>
          </a:bodyPr>
          <a:lstStyle/>
          <a:p>
            <a:pPr marL="182563" indent="-182563" defTabSz="1019175">
              <a:lnSpc>
                <a:spcPct val="110000"/>
              </a:lnSpc>
              <a:spcBef>
                <a:spcPct val="30000"/>
              </a:spcBef>
              <a:buClr>
                <a:srgbClr val="AA1014"/>
              </a:buClr>
              <a:buFont typeface="Wingdings 2" pitchFamily="18" charset="2"/>
              <a:buChar char="¡"/>
            </a:pPr>
            <a:r>
              <a:rPr lang="en-US" sz="1000" dirty="0" smtClean="0"/>
              <a:t>Buyer can deal with our preferred independent legal firm in Jakarta (F&amp;K Law Firm) to ensure that partnership agreements with our local partner are vetted and executed properly</a:t>
            </a:r>
          </a:p>
          <a:p>
            <a:pPr marL="182563" indent="-182563" defTabSz="1019175">
              <a:lnSpc>
                <a:spcPct val="110000"/>
              </a:lnSpc>
              <a:spcBef>
                <a:spcPct val="30000"/>
              </a:spcBef>
              <a:buClr>
                <a:srgbClr val="AA1014"/>
              </a:buClr>
              <a:buFont typeface="Wingdings 2" pitchFamily="18" charset="2"/>
              <a:buChar char="¡"/>
            </a:pPr>
            <a:r>
              <a:rPr lang="en-US" sz="1000" dirty="0" smtClean="0"/>
              <a:t>SSG can provide the buyers with sample partnership agreements, </a:t>
            </a:r>
            <a:r>
              <a:rPr lang="en-US" sz="1000" dirty="0" err="1" smtClean="0"/>
              <a:t>PoA</a:t>
            </a:r>
            <a:r>
              <a:rPr lang="en-US" sz="1000" dirty="0" smtClean="0"/>
              <a:t>, lease agreements and mortgage agreements</a:t>
            </a:r>
          </a:p>
          <a:p>
            <a:pPr marL="182563" indent="-182563" defTabSz="1019175">
              <a:lnSpc>
                <a:spcPct val="110000"/>
              </a:lnSpc>
              <a:spcBef>
                <a:spcPct val="30000"/>
              </a:spcBef>
              <a:buClr>
                <a:srgbClr val="AA1014"/>
              </a:buClr>
              <a:buFont typeface="Wingdings 2" pitchFamily="18" charset="2"/>
              <a:buChar char="¡"/>
            </a:pPr>
            <a:r>
              <a:rPr lang="en-US" sz="1000" dirty="0" smtClean="0"/>
              <a:t>This process is the responsibility of the buyer and the buyers’ lawyers</a:t>
            </a:r>
          </a:p>
          <a:p>
            <a:pPr marL="182563" indent="-182563" defTabSz="1019175">
              <a:lnSpc>
                <a:spcPct val="110000"/>
              </a:lnSpc>
              <a:spcBef>
                <a:spcPct val="30000"/>
              </a:spcBef>
              <a:buClr>
                <a:srgbClr val="AA1014"/>
              </a:buClr>
              <a:buFont typeface="Wingdings 2" pitchFamily="18" charset="2"/>
              <a:buChar char="¡"/>
            </a:pPr>
            <a:r>
              <a:rPr lang="en-US" sz="1000" dirty="0" smtClean="0"/>
              <a:t>SSG is available to help where needed</a:t>
            </a:r>
          </a:p>
        </p:txBody>
      </p:sp>
      <p:sp>
        <p:nvSpPr>
          <p:cNvPr id="67" name="Rectangle 66"/>
          <p:cNvSpPr/>
          <p:nvPr/>
        </p:nvSpPr>
        <p:spPr>
          <a:xfrm>
            <a:off x="6172200" y="1857376"/>
            <a:ext cx="2286000" cy="9906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TextBox 67"/>
          <p:cNvSpPr txBox="1"/>
          <p:nvPr/>
        </p:nvSpPr>
        <p:spPr>
          <a:xfrm>
            <a:off x="8410575" y="1981201"/>
            <a:ext cx="685800" cy="707886"/>
          </a:xfrm>
          <a:prstGeom prst="rect">
            <a:avLst/>
          </a:prstGeom>
          <a:noFill/>
        </p:spPr>
        <p:txBody>
          <a:bodyPr wrap="square" rtlCol="0">
            <a:spAutoFit/>
          </a:bodyPr>
          <a:lstStyle/>
          <a:p>
            <a:r>
              <a:rPr lang="en-US" sz="800" i="1" dirty="0" smtClean="0">
                <a:solidFill>
                  <a:srgbClr val="FF0000"/>
                </a:solidFill>
              </a:rPr>
              <a:t>Not Covered in the following materials</a:t>
            </a:r>
            <a:endParaRPr lang="en-GB" sz="800" i="1" dirty="0">
              <a:solidFill>
                <a:srgbClr val="FF0000"/>
              </a:solidFill>
            </a:endParaRPr>
          </a:p>
        </p:txBody>
      </p:sp>
      <p:sp>
        <p:nvSpPr>
          <p:cNvPr id="69" name="Rectangle 36"/>
          <p:cNvSpPr>
            <a:spLocks noChangeArrowheads="1"/>
          </p:cNvSpPr>
          <p:nvPr>
            <p:custDataLst>
              <p:tags r:id="rId4"/>
            </p:custDataLst>
          </p:nvPr>
        </p:nvSpPr>
        <p:spPr bwMode="auto">
          <a:xfrm>
            <a:off x="685800" y="3305176"/>
            <a:ext cx="990600" cy="766877"/>
          </a:xfrm>
          <a:prstGeom prst="rect">
            <a:avLst/>
          </a:prstGeom>
          <a:noFill/>
          <a:ln w="9525" algn="ctr">
            <a:noFill/>
            <a:miter lim="800000"/>
            <a:headEnd/>
            <a:tailEnd/>
          </a:ln>
        </p:spPr>
        <p:txBody>
          <a:bodyPr wrap="square" lIns="0" rIns="18288">
            <a:spAutoFit/>
          </a:bodyPr>
          <a:lstStyle/>
          <a:p>
            <a:pPr marL="182563" indent="-182563" defTabSz="1019175">
              <a:lnSpc>
                <a:spcPct val="110000"/>
              </a:lnSpc>
              <a:spcBef>
                <a:spcPct val="30000"/>
              </a:spcBef>
              <a:buClr>
                <a:srgbClr val="AA1014"/>
              </a:buClr>
              <a:buFont typeface="Wingdings 2" pitchFamily="18" charset="2"/>
              <a:buChar char="¡"/>
            </a:pPr>
            <a:r>
              <a:rPr lang="en-US" sz="1000" dirty="0" smtClean="0"/>
              <a:t>Select a plot and</a:t>
            </a:r>
            <a:r>
              <a:rPr lang="en-GB" sz="1000" dirty="0"/>
              <a:t> </a:t>
            </a:r>
            <a:r>
              <a:rPr lang="en-GB" sz="1000" dirty="0" smtClean="0"/>
              <a:t>sign reservation agreement</a:t>
            </a:r>
            <a:endParaRPr lang="en-US" sz="1000" dirty="0"/>
          </a:p>
        </p:txBody>
      </p:sp>
      <p:sp>
        <p:nvSpPr>
          <p:cNvPr id="70" name="Rectangle 36"/>
          <p:cNvSpPr>
            <a:spLocks noChangeArrowheads="1"/>
          </p:cNvSpPr>
          <p:nvPr>
            <p:custDataLst>
              <p:tags r:id="rId5"/>
            </p:custDataLst>
          </p:nvPr>
        </p:nvSpPr>
        <p:spPr bwMode="auto">
          <a:xfrm>
            <a:off x="1771650" y="3305176"/>
            <a:ext cx="990600" cy="938719"/>
          </a:xfrm>
          <a:prstGeom prst="rect">
            <a:avLst/>
          </a:prstGeom>
          <a:noFill/>
          <a:ln w="9525" algn="ctr">
            <a:noFill/>
            <a:miter lim="800000"/>
            <a:headEnd/>
            <a:tailEnd/>
          </a:ln>
        </p:spPr>
        <p:txBody>
          <a:bodyPr wrap="square" lIns="0" rIns="18288">
            <a:spAutoFit/>
          </a:bodyPr>
          <a:lstStyle/>
          <a:p>
            <a:pPr marL="182563" indent="-182563" defTabSz="1019175">
              <a:lnSpc>
                <a:spcPct val="110000"/>
              </a:lnSpc>
              <a:spcBef>
                <a:spcPct val="30000"/>
              </a:spcBef>
              <a:buClr>
                <a:srgbClr val="AA1014"/>
              </a:buClr>
              <a:buFont typeface="Wingdings 2" pitchFamily="18" charset="2"/>
              <a:buChar char="¡"/>
            </a:pPr>
            <a:r>
              <a:rPr lang="en-US" sz="1000" dirty="0" smtClean="0"/>
              <a:t>Extensive DD pack can be provided by SSG and its lawyers</a:t>
            </a:r>
            <a:endParaRPr lang="en-US" sz="1000" dirty="0"/>
          </a:p>
        </p:txBody>
      </p:sp>
      <p:sp>
        <p:nvSpPr>
          <p:cNvPr id="71" name="Rectangle 36"/>
          <p:cNvSpPr>
            <a:spLocks noChangeArrowheads="1"/>
          </p:cNvSpPr>
          <p:nvPr>
            <p:custDataLst>
              <p:tags r:id="rId6"/>
            </p:custDataLst>
          </p:nvPr>
        </p:nvSpPr>
        <p:spPr bwMode="auto">
          <a:xfrm>
            <a:off x="4038600" y="3305176"/>
            <a:ext cx="990600" cy="1443985"/>
          </a:xfrm>
          <a:prstGeom prst="rect">
            <a:avLst/>
          </a:prstGeom>
          <a:noFill/>
          <a:ln w="9525" algn="ctr">
            <a:noFill/>
            <a:miter lim="800000"/>
            <a:headEnd/>
            <a:tailEnd/>
          </a:ln>
        </p:spPr>
        <p:txBody>
          <a:bodyPr wrap="square" lIns="0" rIns="18288">
            <a:spAutoFit/>
          </a:bodyPr>
          <a:lstStyle/>
          <a:p>
            <a:pPr marL="182563" indent="-182563" defTabSz="1019175">
              <a:lnSpc>
                <a:spcPct val="110000"/>
              </a:lnSpc>
              <a:spcBef>
                <a:spcPct val="30000"/>
              </a:spcBef>
              <a:buClr>
                <a:srgbClr val="AA1014"/>
              </a:buClr>
              <a:buFont typeface="Wingdings 2" pitchFamily="18" charset="2"/>
              <a:buChar char="¡"/>
            </a:pPr>
            <a:r>
              <a:rPr lang="en-US" sz="1000" dirty="0" smtClean="0"/>
              <a:t>Signing of </a:t>
            </a:r>
            <a:r>
              <a:rPr lang="en-US" sz="1000" dirty="0"/>
              <a:t>Vacant Land Sales and Purchase Agreement &amp; Management </a:t>
            </a:r>
            <a:r>
              <a:rPr lang="en-US" sz="1000" dirty="0" smtClean="0"/>
              <a:t>Service Agreement</a:t>
            </a:r>
            <a:endParaRPr lang="en-US" sz="1000" dirty="0"/>
          </a:p>
        </p:txBody>
      </p:sp>
      <p:sp>
        <p:nvSpPr>
          <p:cNvPr id="73" name="Rectangle 36"/>
          <p:cNvSpPr>
            <a:spLocks noChangeArrowheads="1"/>
          </p:cNvSpPr>
          <p:nvPr>
            <p:custDataLst>
              <p:tags r:id="rId7"/>
            </p:custDataLst>
          </p:nvPr>
        </p:nvSpPr>
        <p:spPr bwMode="auto">
          <a:xfrm>
            <a:off x="6248400" y="3762376"/>
            <a:ext cx="990600" cy="600164"/>
          </a:xfrm>
          <a:prstGeom prst="rect">
            <a:avLst/>
          </a:prstGeom>
          <a:noFill/>
          <a:ln w="9525" algn="ctr">
            <a:noFill/>
            <a:miter lim="800000"/>
            <a:headEnd/>
            <a:tailEnd/>
          </a:ln>
        </p:spPr>
        <p:txBody>
          <a:bodyPr wrap="square" lIns="0" rIns="18288">
            <a:spAutoFit/>
          </a:bodyPr>
          <a:lstStyle/>
          <a:p>
            <a:pPr marL="182563" indent="-182563" defTabSz="1019175">
              <a:lnSpc>
                <a:spcPct val="110000"/>
              </a:lnSpc>
              <a:spcBef>
                <a:spcPct val="30000"/>
              </a:spcBef>
              <a:buClr>
                <a:srgbClr val="AA1014"/>
              </a:buClr>
              <a:buFont typeface="Wingdings 2" pitchFamily="18" charset="2"/>
              <a:buChar char="¡"/>
            </a:pPr>
            <a:r>
              <a:rPr lang="en-US" sz="1000" dirty="0" smtClean="0"/>
              <a:t>F&amp;K as SGG’s suggested Law Firm</a:t>
            </a:r>
          </a:p>
        </p:txBody>
      </p:sp>
      <p:sp>
        <p:nvSpPr>
          <p:cNvPr id="74" name="Rectangle 36"/>
          <p:cNvSpPr>
            <a:spLocks noChangeArrowheads="1"/>
          </p:cNvSpPr>
          <p:nvPr>
            <p:custDataLst>
              <p:tags r:id="rId8"/>
            </p:custDataLst>
          </p:nvPr>
        </p:nvSpPr>
        <p:spPr bwMode="auto">
          <a:xfrm>
            <a:off x="7410450" y="3762376"/>
            <a:ext cx="990600" cy="936154"/>
          </a:xfrm>
          <a:prstGeom prst="rect">
            <a:avLst/>
          </a:prstGeom>
          <a:noFill/>
          <a:ln w="9525" algn="ctr">
            <a:noFill/>
            <a:miter lim="800000"/>
            <a:headEnd/>
            <a:tailEnd/>
          </a:ln>
        </p:spPr>
        <p:txBody>
          <a:bodyPr wrap="square" lIns="0" rIns="18288">
            <a:spAutoFit/>
          </a:bodyPr>
          <a:lstStyle/>
          <a:p>
            <a:pPr marL="182563" indent="-182563" defTabSz="1019175">
              <a:lnSpc>
                <a:spcPct val="110000"/>
              </a:lnSpc>
              <a:spcBef>
                <a:spcPct val="30000"/>
              </a:spcBef>
              <a:buClr>
                <a:srgbClr val="AA1014"/>
              </a:buClr>
              <a:buFont typeface="Wingdings 2" pitchFamily="18" charset="2"/>
              <a:buChar char="¡"/>
            </a:pPr>
            <a:r>
              <a:rPr lang="en-US" sz="1000" dirty="0" smtClean="0"/>
              <a:t>[4] docs to be signed with indo partner, depending on structure</a:t>
            </a:r>
            <a:endParaRPr lang="en-US" sz="1000" dirty="0"/>
          </a:p>
        </p:txBody>
      </p:sp>
      <p:cxnSp>
        <p:nvCxnSpPr>
          <p:cNvPr id="51" name="Straight Connector 50"/>
          <p:cNvCxnSpPr/>
          <p:nvPr/>
        </p:nvCxnSpPr>
        <p:spPr>
          <a:xfrm>
            <a:off x="647700" y="6705600"/>
            <a:ext cx="7772400" cy="0"/>
          </a:xfrm>
          <a:prstGeom prst="line">
            <a:avLst/>
          </a:prstGeom>
          <a:ln>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54" name="Slide Number Placeholder 1"/>
          <p:cNvSpPr>
            <a:spLocks noGrp="1"/>
          </p:cNvSpPr>
          <p:nvPr>
            <p:ph type="sldNum" sz="quarter" idx="12"/>
          </p:nvPr>
        </p:nvSpPr>
        <p:spPr>
          <a:xfrm>
            <a:off x="7010400" y="6492875"/>
            <a:ext cx="2133600" cy="365125"/>
          </a:xfrm>
        </p:spPr>
        <p:txBody>
          <a:bodyPr/>
          <a:lstStyle/>
          <a:p>
            <a:fld id="{610DF9FC-413E-472E-8A69-BC90CB184D85}" type="slidenum">
              <a:rPr lang="en-SG" smtClean="0"/>
              <a:pPr/>
              <a:t>2</a:t>
            </a:fld>
            <a:endParaRPr lang="en-SG" dirty="0"/>
          </a:p>
        </p:txBody>
      </p:sp>
    </p:spTree>
    <p:extLst>
      <p:ext uri="{BB962C8B-B14F-4D97-AF65-F5344CB8AC3E}">
        <p14:creationId xmlns:p14="http://schemas.microsoft.com/office/powerpoint/2010/main" val="162435419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p:cNvSpPr/>
          <p:nvPr/>
        </p:nvSpPr>
        <p:spPr>
          <a:xfrm>
            <a:off x="3241027" y="3809232"/>
            <a:ext cx="2540219" cy="2813818"/>
          </a:xfrm>
          <a:prstGeom prst="rect">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p:cNvSpPr/>
          <p:nvPr/>
        </p:nvSpPr>
        <p:spPr>
          <a:xfrm>
            <a:off x="5867400" y="1600200"/>
            <a:ext cx="2540219" cy="2133600"/>
          </a:xfrm>
          <a:prstGeom prst="rect">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5" name="Picture 44"/>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8409089" y="56212"/>
            <a:ext cx="582511" cy="485426"/>
          </a:xfrm>
          <a:prstGeom prst="rect">
            <a:avLst/>
          </a:prstGeom>
        </p:spPr>
      </p:pic>
      <p:cxnSp>
        <p:nvCxnSpPr>
          <p:cNvPr id="46" name="Straight Connector 45"/>
          <p:cNvCxnSpPr/>
          <p:nvPr/>
        </p:nvCxnSpPr>
        <p:spPr>
          <a:xfrm>
            <a:off x="647700" y="685800"/>
            <a:ext cx="7772400" cy="0"/>
          </a:xfrm>
          <a:prstGeom prst="line">
            <a:avLst/>
          </a:prstGeom>
          <a:ln>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47" name="Rectangle 46"/>
          <p:cNvSpPr/>
          <p:nvPr/>
        </p:nvSpPr>
        <p:spPr>
          <a:xfrm>
            <a:off x="647700" y="314325"/>
            <a:ext cx="4122090" cy="369332"/>
          </a:xfrm>
          <a:prstGeom prst="rect">
            <a:avLst/>
          </a:prstGeom>
        </p:spPr>
        <p:txBody>
          <a:bodyPr wrap="none">
            <a:spAutoFit/>
          </a:bodyPr>
          <a:lstStyle/>
          <a:p>
            <a:r>
              <a:rPr lang="en-SG" i="1" dirty="0" smtClean="0">
                <a:solidFill>
                  <a:schemeClr val="accent1"/>
                </a:solidFill>
              </a:rPr>
              <a:t>Overview of Key Parties to </a:t>
            </a:r>
            <a:r>
              <a:rPr lang="en-SG" i="1" dirty="0">
                <a:solidFill>
                  <a:schemeClr val="accent1"/>
                </a:solidFill>
              </a:rPr>
              <a:t>T</a:t>
            </a:r>
            <a:r>
              <a:rPr lang="en-SG" i="1" dirty="0" smtClean="0">
                <a:solidFill>
                  <a:schemeClr val="accent1"/>
                </a:solidFill>
              </a:rPr>
              <a:t>he Transaction</a:t>
            </a:r>
            <a:endParaRPr lang="en-US" dirty="0">
              <a:solidFill>
                <a:schemeClr val="accent1"/>
              </a:solidFill>
            </a:endParaRPr>
          </a:p>
        </p:txBody>
      </p:sp>
      <p:sp>
        <p:nvSpPr>
          <p:cNvPr id="94" name="Text Box 4"/>
          <p:cNvSpPr txBox="1">
            <a:spLocks noChangeArrowheads="1"/>
          </p:cNvSpPr>
          <p:nvPr>
            <p:custDataLst>
              <p:tags r:id="rId1"/>
            </p:custDataLst>
          </p:nvPr>
        </p:nvSpPr>
        <p:spPr bwMode="auto">
          <a:xfrm>
            <a:off x="685800" y="828675"/>
            <a:ext cx="7772400" cy="381000"/>
          </a:xfrm>
          <a:prstGeom prst="rect">
            <a:avLst/>
          </a:prstGeom>
          <a:noFill/>
          <a:ln w="9525">
            <a:noFill/>
            <a:miter lim="800000"/>
            <a:headEnd/>
            <a:tailEnd/>
          </a:ln>
          <a:effectLst/>
        </p:spPr>
        <p:txBody>
          <a:bodyPr lIns="0" tIns="0" rIns="100584" bIns="18288"/>
          <a:lstStyle/>
          <a:p>
            <a:r>
              <a:rPr lang="en-GB" sz="1400" i="1" dirty="0" smtClean="0">
                <a:solidFill>
                  <a:schemeClr val="accent1"/>
                </a:solidFill>
              </a:rPr>
              <a:t>Multiples Parties are involved in the transaction and </a:t>
            </a:r>
            <a:r>
              <a:rPr lang="en-GB" sz="1400" i="1" dirty="0" smtClean="0">
                <a:solidFill>
                  <a:schemeClr val="accent1"/>
                </a:solidFill>
              </a:rPr>
              <a:t>certain transaction </a:t>
            </a:r>
            <a:r>
              <a:rPr lang="en-GB" sz="1400" i="1" dirty="0" smtClean="0">
                <a:solidFill>
                  <a:schemeClr val="accent1"/>
                </a:solidFill>
              </a:rPr>
              <a:t>documents are to be executed in front of a public notary in Indonesia, requiring the engagement of a local lawyer (who can execute on your behalf) </a:t>
            </a:r>
          </a:p>
        </p:txBody>
      </p:sp>
      <p:sp>
        <p:nvSpPr>
          <p:cNvPr id="50" name="Rectangle 1340"/>
          <p:cNvSpPr>
            <a:spLocks noChangeArrowheads="1"/>
          </p:cNvSpPr>
          <p:nvPr>
            <p:custDataLst>
              <p:tags r:id="rId2"/>
            </p:custDataLst>
          </p:nvPr>
        </p:nvSpPr>
        <p:spPr bwMode="gray">
          <a:xfrm>
            <a:off x="609599" y="3797298"/>
            <a:ext cx="2557975" cy="228600"/>
          </a:xfrm>
          <a:prstGeom prst="rect">
            <a:avLst/>
          </a:prstGeom>
          <a:solidFill>
            <a:schemeClr val="tx2">
              <a:lumMod val="40000"/>
              <a:lumOff val="60000"/>
            </a:schemeClr>
          </a:solidFill>
          <a:ln w="6350" algn="ctr">
            <a:solidFill>
              <a:schemeClr val="tx2">
                <a:lumMod val="40000"/>
                <a:lumOff val="60000"/>
              </a:schemeClr>
            </a:solidFill>
            <a:miter lim="800000"/>
            <a:headEnd/>
            <a:tailEnd/>
          </a:ln>
          <a:effectLst/>
        </p:spPr>
        <p:txBody>
          <a:bodyPr lIns="0" tIns="18288" rIns="0" bIns="18288" anchor="ctr"/>
          <a:lstStyle/>
          <a:p>
            <a:pPr algn="ctr" defTabSz="762000" eaLnBrk="0" hangingPunct="0"/>
            <a:r>
              <a:rPr lang="en-US" altLang="ko-KR" sz="1000" b="1" dirty="0" smtClean="0">
                <a:solidFill>
                  <a:srgbClr val="FFFFFF"/>
                </a:solidFill>
                <a:ea typeface="SimSun" pitchFamily="2" charset="-122"/>
                <a:cs typeface="Arial" pitchFamily="34" charset="0"/>
              </a:rPr>
              <a:t>PT. Selong </a:t>
            </a:r>
            <a:r>
              <a:rPr lang="en-US" altLang="ko-KR" sz="1000" b="1" dirty="0" err="1" smtClean="0">
                <a:solidFill>
                  <a:srgbClr val="FFFFFF"/>
                </a:solidFill>
                <a:ea typeface="SimSun" pitchFamily="2" charset="-122"/>
                <a:cs typeface="Arial" pitchFamily="34" charset="0"/>
              </a:rPr>
              <a:t>Bersama</a:t>
            </a:r>
            <a:r>
              <a:rPr lang="en-US" altLang="ko-KR" sz="1000" b="1" dirty="0" smtClean="0">
                <a:solidFill>
                  <a:srgbClr val="FFFFFF"/>
                </a:solidFill>
                <a:ea typeface="SimSun" pitchFamily="2" charset="-122"/>
                <a:cs typeface="Arial" pitchFamily="34" charset="0"/>
              </a:rPr>
              <a:t> </a:t>
            </a:r>
            <a:endParaRPr lang="en-US" altLang="ko-KR" sz="1000" b="1" dirty="0">
              <a:solidFill>
                <a:srgbClr val="FFFFFF"/>
              </a:solidFill>
              <a:ea typeface="SimSun" pitchFamily="2" charset="-122"/>
              <a:cs typeface="Arial" pitchFamily="34" charset="0"/>
            </a:endParaRPr>
          </a:p>
        </p:txBody>
      </p:sp>
      <p:sp>
        <p:nvSpPr>
          <p:cNvPr id="57" name="Rectangle 1319"/>
          <p:cNvSpPr>
            <a:spLocks noChangeArrowheads="1"/>
          </p:cNvSpPr>
          <p:nvPr>
            <p:custDataLst>
              <p:tags r:id="rId3"/>
            </p:custDataLst>
          </p:nvPr>
        </p:nvSpPr>
        <p:spPr bwMode="gray">
          <a:xfrm>
            <a:off x="609599" y="1793107"/>
            <a:ext cx="2557976" cy="228600"/>
          </a:xfrm>
          <a:prstGeom prst="rect">
            <a:avLst/>
          </a:prstGeom>
          <a:solidFill>
            <a:schemeClr val="tx2">
              <a:lumMod val="40000"/>
              <a:lumOff val="60000"/>
            </a:schemeClr>
          </a:solidFill>
          <a:ln w="6350" algn="ctr">
            <a:solidFill>
              <a:schemeClr val="tx2">
                <a:lumMod val="40000"/>
                <a:lumOff val="60000"/>
              </a:schemeClr>
            </a:solidFill>
            <a:miter lim="800000"/>
            <a:headEnd/>
            <a:tailEnd/>
          </a:ln>
          <a:effectLst/>
        </p:spPr>
        <p:txBody>
          <a:bodyPr lIns="0" tIns="18288" rIns="0" bIns="18288" anchor="ctr"/>
          <a:lstStyle/>
          <a:p>
            <a:pPr algn="ctr" defTabSz="762000" eaLnBrk="0" hangingPunct="0"/>
            <a:r>
              <a:rPr lang="en-US" altLang="ko-KR" sz="1000" b="1" dirty="0" err="1" smtClean="0">
                <a:solidFill>
                  <a:srgbClr val="FFFFFF"/>
                </a:solidFill>
                <a:ea typeface="SimSun" pitchFamily="2" charset="-122"/>
                <a:cs typeface="Arial" pitchFamily="34" charset="0"/>
              </a:rPr>
              <a:t>Selong</a:t>
            </a:r>
            <a:r>
              <a:rPr lang="en-US" altLang="ko-KR" sz="1000" b="1" dirty="0" smtClean="0">
                <a:solidFill>
                  <a:srgbClr val="FFFFFF"/>
                </a:solidFill>
                <a:ea typeface="SimSun" pitchFamily="2" charset="-122"/>
                <a:cs typeface="Arial" pitchFamily="34" charset="0"/>
              </a:rPr>
              <a:t> </a:t>
            </a:r>
            <a:r>
              <a:rPr lang="en-US" altLang="ko-KR" sz="1000" b="1" dirty="0" err="1" smtClean="0">
                <a:solidFill>
                  <a:srgbClr val="FFFFFF"/>
                </a:solidFill>
                <a:ea typeface="SimSun" pitchFamily="2" charset="-122"/>
                <a:cs typeface="Arial" pitchFamily="34" charset="0"/>
              </a:rPr>
              <a:t>Selo</a:t>
            </a:r>
            <a:r>
              <a:rPr lang="en-US" altLang="ko-KR" sz="1000" b="1" dirty="0" smtClean="0">
                <a:solidFill>
                  <a:srgbClr val="FFFFFF"/>
                </a:solidFill>
                <a:ea typeface="SimSun" pitchFamily="2" charset="-122"/>
                <a:cs typeface="Arial" pitchFamily="34" charset="0"/>
              </a:rPr>
              <a:t> Group (“SSG”)</a:t>
            </a:r>
            <a:endParaRPr lang="en-US" altLang="ko-KR" sz="1000" b="1" dirty="0">
              <a:solidFill>
                <a:srgbClr val="FFFFFF"/>
              </a:solidFill>
              <a:ea typeface="SimSun" pitchFamily="2" charset="-122"/>
              <a:cs typeface="Arial" pitchFamily="34" charset="0"/>
            </a:endParaRPr>
          </a:p>
        </p:txBody>
      </p:sp>
      <p:sp>
        <p:nvSpPr>
          <p:cNvPr id="82" name="Rectangle 1314"/>
          <p:cNvSpPr>
            <a:spLocks noChangeArrowheads="1"/>
          </p:cNvSpPr>
          <p:nvPr>
            <p:custDataLst>
              <p:tags r:id="rId4"/>
            </p:custDataLst>
          </p:nvPr>
        </p:nvSpPr>
        <p:spPr bwMode="gray">
          <a:xfrm>
            <a:off x="5851113" y="3814525"/>
            <a:ext cx="2568988" cy="222250"/>
          </a:xfrm>
          <a:prstGeom prst="rect">
            <a:avLst/>
          </a:prstGeom>
          <a:solidFill>
            <a:schemeClr val="accent1"/>
          </a:solidFill>
          <a:ln w="6350" algn="ctr">
            <a:solidFill>
              <a:schemeClr val="accent1"/>
            </a:solidFill>
            <a:miter lim="800000"/>
            <a:headEnd/>
            <a:tailEnd/>
          </a:ln>
          <a:effectLst/>
        </p:spPr>
        <p:txBody>
          <a:bodyPr lIns="0" tIns="18288" rIns="0" bIns="18288" anchor="ctr"/>
          <a:lstStyle/>
          <a:p>
            <a:pPr algn="ctr" defTabSz="762000" eaLnBrk="0" hangingPunct="0"/>
            <a:r>
              <a:rPr lang="en-US" altLang="ko-KR" sz="1000" b="1" dirty="0" smtClean="0">
                <a:solidFill>
                  <a:srgbClr val="FFFFFF"/>
                </a:solidFill>
                <a:ea typeface="SimSun" pitchFamily="2" charset="-122"/>
                <a:cs typeface="Arial" pitchFamily="34" charset="0"/>
              </a:rPr>
              <a:t>Buyer’s Local Partner</a:t>
            </a:r>
            <a:endParaRPr lang="en-US" altLang="ko-KR" sz="1000" b="1" dirty="0">
              <a:solidFill>
                <a:srgbClr val="FFFFFF"/>
              </a:solidFill>
              <a:ea typeface="SimSun" pitchFamily="2" charset="-122"/>
              <a:cs typeface="Arial" pitchFamily="34" charset="0"/>
            </a:endParaRPr>
          </a:p>
        </p:txBody>
      </p:sp>
      <p:sp>
        <p:nvSpPr>
          <p:cNvPr id="130" name="Rectangle 1314"/>
          <p:cNvSpPr>
            <a:spLocks noChangeArrowheads="1"/>
          </p:cNvSpPr>
          <p:nvPr>
            <p:custDataLst>
              <p:tags r:id="rId5"/>
            </p:custDataLst>
          </p:nvPr>
        </p:nvSpPr>
        <p:spPr bwMode="gray">
          <a:xfrm>
            <a:off x="609599" y="1539107"/>
            <a:ext cx="2557975" cy="222250"/>
          </a:xfrm>
          <a:prstGeom prst="rect">
            <a:avLst/>
          </a:prstGeom>
          <a:solidFill>
            <a:schemeClr val="accent1"/>
          </a:solidFill>
          <a:ln w="6350" algn="ctr">
            <a:solidFill>
              <a:schemeClr val="accent1"/>
            </a:solidFill>
            <a:miter lim="800000"/>
            <a:headEnd/>
            <a:tailEnd/>
          </a:ln>
          <a:effectLst/>
        </p:spPr>
        <p:txBody>
          <a:bodyPr lIns="0" tIns="18288" rIns="0" bIns="18288" anchor="ctr"/>
          <a:lstStyle/>
          <a:p>
            <a:pPr algn="ctr" defTabSz="762000" eaLnBrk="0" hangingPunct="0"/>
            <a:r>
              <a:rPr lang="en-US" altLang="ko-KR" sz="1000" b="1" dirty="0" err="1" smtClean="0">
                <a:solidFill>
                  <a:srgbClr val="FFFFFF"/>
                </a:solidFill>
                <a:ea typeface="SimSun" pitchFamily="2" charset="-122"/>
                <a:cs typeface="Arial" pitchFamily="34" charset="0"/>
              </a:rPr>
              <a:t>Selong</a:t>
            </a:r>
            <a:r>
              <a:rPr lang="en-US" altLang="ko-KR" sz="1000" b="1" dirty="0" smtClean="0">
                <a:solidFill>
                  <a:srgbClr val="FFFFFF"/>
                </a:solidFill>
                <a:ea typeface="SimSun" pitchFamily="2" charset="-122"/>
                <a:cs typeface="Arial" pitchFamily="34" charset="0"/>
              </a:rPr>
              <a:t> </a:t>
            </a:r>
            <a:r>
              <a:rPr lang="en-US" altLang="ko-KR" sz="1000" b="1" dirty="0" err="1" smtClean="0">
                <a:solidFill>
                  <a:srgbClr val="FFFFFF"/>
                </a:solidFill>
                <a:ea typeface="SimSun" pitchFamily="2" charset="-122"/>
                <a:cs typeface="Arial" pitchFamily="34" charset="0"/>
              </a:rPr>
              <a:t>Selo</a:t>
            </a:r>
            <a:r>
              <a:rPr lang="en-US" altLang="ko-KR" sz="1000" b="1" dirty="0" smtClean="0">
                <a:solidFill>
                  <a:srgbClr val="FFFFFF"/>
                </a:solidFill>
                <a:ea typeface="SimSun" pitchFamily="2" charset="-122"/>
                <a:cs typeface="Arial" pitchFamily="34" charset="0"/>
              </a:rPr>
              <a:t> Group  &amp; Affiliates</a:t>
            </a:r>
            <a:endParaRPr lang="en-US" altLang="ko-KR" sz="1000" b="1" dirty="0">
              <a:solidFill>
                <a:srgbClr val="FFFFFF"/>
              </a:solidFill>
              <a:ea typeface="SimSun" pitchFamily="2" charset="-122"/>
              <a:cs typeface="Arial" pitchFamily="34" charset="0"/>
            </a:endParaRPr>
          </a:p>
        </p:txBody>
      </p:sp>
      <p:sp>
        <p:nvSpPr>
          <p:cNvPr id="145" name="AutoShape 26"/>
          <p:cNvSpPr>
            <a:spLocks noChangeArrowheads="1"/>
          </p:cNvSpPr>
          <p:nvPr>
            <p:custDataLst>
              <p:tags r:id="rId6"/>
            </p:custDataLst>
          </p:nvPr>
        </p:nvSpPr>
        <p:spPr bwMode="gray">
          <a:xfrm>
            <a:off x="3234268" y="1772102"/>
            <a:ext cx="228600" cy="1809298"/>
          </a:xfrm>
          <a:prstGeom prst="rightArrow">
            <a:avLst>
              <a:gd name="adj1" fmla="val 43287"/>
              <a:gd name="adj2" fmla="val 100000"/>
            </a:avLst>
          </a:prstGeom>
          <a:solidFill>
            <a:schemeClr val="accent2"/>
          </a:solidFill>
          <a:ln w="9525" algn="ctr">
            <a:noFill/>
            <a:miter lim="800000"/>
            <a:headEnd/>
            <a:tailEnd/>
          </a:ln>
        </p:spPr>
        <p:txBody>
          <a:bodyPr wrap="none" lIns="0" tIns="45715" rIns="0" bIns="45715" anchor="ctr"/>
          <a:lstStyle/>
          <a:p>
            <a:endParaRPr lang="en-GB"/>
          </a:p>
        </p:txBody>
      </p:sp>
      <p:sp>
        <p:nvSpPr>
          <p:cNvPr id="146" name="AutoShape 26"/>
          <p:cNvSpPr>
            <a:spLocks noChangeArrowheads="1"/>
          </p:cNvSpPr>
          <p:nvPr>
            <p:custDataLst>
              <p:tags r:id="rId7"/>
            </p:custDataLst>
          </p:nvPr>
        </p:nvSpPr>
        <p:spPr bwMode="gray">
          <a:xfrm flipH="1">
            <a:off x="5571653" y="1781154"/>
            <a:ext cx="228600" cy="1811203"/>
          </a:xfrm>
          <a:prstGeom prst="rightArrow">
            <a:avLst>
              <a:gd name="adj1" fmla="val 43287"/>
              <a:gd name="adj2" fmla="val 100000"/>
            </a:avLst>
          </a:prstGeom>
          <a:solidFill>
            <a:schemeClr val="accent2"/>
          </a:solidFill>
          <a:ln w="9525" algn="ctr">
            <a:noFill/>
            <a:miter lim="800000"/>
            <a:headEnd/>
            <a:tailEnd/>
          </a:ln>
        </p:spPr>
        <p:txBody>
          <a:bodyPr wrap="none" lIns="0" tIns="45715" rIns="0" bIns="45715" anchor="ctr"/>
          <a:lstStyle/>
          <a:p>
            <a:endParaRPr lang="en-GB"/>
          </a:p>
        </p:txBody>
      </p:sp>
      <p:sp>
        <p:nvSpPr>
          <p:cNvPr id="147" name="AutoShape 24"/>
          <p:cNvSpPr>
            <a:spLocks noChangeArrowheads="1"/>
          </p:cNvSpPr>
          <p:nvPr>
            <p:custDataLst>
              <p:tags r:id="rId8"/>
            </p:custDataLst>
          </p:nvPr>
        </p:nvSpPr>
        <p:spPr bwMode="gray">
          <a:xfrm rot="16200000" flipV="1">
            <a:off x="4390746" y="2340511"/>
            <a:ext cx="228600" cy="2557976"/>
          </a:xfrm>
          <a:prstGeom prst="rightArrow">
            <a:avLst>
              <a:gd name="adj1" fmla="val 43287"/>
              <a:gd name="adj2" fmla="val 100000"/>
            </a:avLst>
          </a:prstGeom>
          <a:solidFill>
            <a:schemeClr val="accent2"/>
          </a:solidFill>
          <a:ln w="9525" algn="ctr">
            <a:noFill/>
            <a:miter lim="800000"/>
            <a:headEnd/>
            <a:tailEnd/>
          </a:ln>
        </p:spPr>
        <p:txBody>
          <a:bodyPr rot="10800000" vert="eaVert" wrap="none" lIns="0" tIns="45715" rIns="0" bIns="45715" anchor="ctr"/>
          <a:lstStyle/>
          <a:p>
            <a:endParaRPr lang="en-GB"/>
          </a:p>
        </p:txBody>
      </p:sp>
      <p:sp>
        <p:nvSpPr>
          <p:cNvPr id="175" name="Oval 25"/>
          <p:cNvSpPr>
            <a:spLocks noChangeArrowheads="1"/>
          </p:cNvSpPr>
          <p:nvPr/>
        </p:nvSpPr>
        <p:spPr bwMode="auto">
          <a:xfrm>
            <a:off x="3647046" y="2120128"/>
            <a:ext cx="1752602" cy="1122212"/>
          </a:xfrm>
          <a:prstGeom prst="ellipse">
            <a:avLst/>
          </a:prstGeom>
          <a:solidFill>
            <a:schemeClr val="accent2"/>
          </a:solidFill>
          <a:ln>
            <a:headEnd/>
            <a:tailEnd/>
          </a:ln>
        </p:spPr>
        <p:style>
          <a:lnRef idx="0">
            <a:schemeClr val="accent2"/>
          </a:lnRef>
          <a:fillRef idx="3">
            <a:schemeClr val="accent2"/>
          </a:fillRef>
          <a:effectRef idx="3">
            <a:schemeClr val="accent2"/>
          </a:effectRef>
          <a:fontRef idx="minor">
            <a:schemeClr val="lt1"/>
          </a:fontRef>
        </p:style>
        <p:txBody>
          <a:bodyPr lIns="18000" tIns="18000" rIns="18288" bIns="18288" anchor="ctr"/>
          <a:lstStyle/>
          <a:p>
            <a:pPr algn="ctr">
              <a:lnSpc>
                <a:spcPct val="110000"/>
              </a:lnSpc>
              <a:spcBef>
                <a:spcPct val="40000"/>
              </a:spcBef>
            </a:pPr>
            <a:r>
              <a:rPr lang="en-US" altLang="zh-CN" b="1" dirty="0" smtClean="0">
                <a:solidFill>
                  <a:schemeClr val="tx1"/>
                </a:solidFill>
                <a:latin typeface="Arial" pitchFamily="34" charset="0"/>
                <a:ea typeface="STKaiti" pitchFamily="2" charset="-122"/>
              </a:rPr>
              <a:t>Buyer</a:t>
            </a:r>
          </a:p>
        </p:txBody>
      </p:sp>
      <p:sp>
        <p:nvSpPr>
          <p:cNvPr id="17" name="Rectangle 1314"/>
          <p:cNvSpPr>
            <a:spLocks noChangeArrowheads="1"/>
          </p:cNvSpPr>
          <p:nvPr>
            <p:custDataLst>
              <p:tags r:id="rId9"/>
            </p:custDataLst>
          </p:nvPr>
        </p:nvSpPr>
        <p:spPr bwMode="gray">
          <a:xfrm>
            <a:off x="3232149" y="3810000"/>
            <a:ext cx="2557976" cy="222250"/>
          </a:xfrm>
          <a:prstGeom prst="rect">
            <a:avLst/>
          </a:prstGeom>
          <a:solidFill>
            <a:schemeClr val="accent1"/>
          </a:solidFill>
          <a:ln w="6350" algn="ctr">
            <a:solidFill>
              <a:schemeClr val="accent1"/>
            </a:solidFill>
            <a:miter lim="800000"/>
            <a:headEnd/>
            <a:tailEnd/>
          </a:ln>
          <a:effectLst/>
        </p:spPr>
        <p:txBody>
          <a:bodyPr lIns="0" tIns="18288" rIns="0" bIns="18288" anchor="ctr"/>
          <a:lstStyle/>
          <a:p>
            <a:pPr algn="ctr" defTabSz="762000" eaLnBrk="0" hangingPunct="0"/>
            <a:r>
              <a:rPr lang="en-US" altLang="ko-KR" sz="1000" b="1" dirty="0" smtClean="0">
                <a:solidFill>
                  <a:srgbClr val="FFFFFF"/>
                </a:solidFill>
                <a:ea typeface="SimSun" pitchFamily="2" charset="-122"/>
                <a:cs typeface="Arial" pitchFamily="34" charset="0"/>
              </a:rPr>
              <a:t>Land Deed Official / Public Notary</a:t>
            </a:r>
            <a:endParaRPr lang="en-US" altLang="ko-KR" sz="1000" b="1" dirty="0">
              <a:solidFill>
                <a:srgbClr val="FFFFFF"/>
              </a:solidFill>
              <a:ea typeface="SimSun" pitchFamily="2" charset="-122"/>
              <a:cs typeface="Arial" pitchFamily="34" charset="0"/>
            </a:endParaRPr>
          </a:p>
        </p:txBody>
      </p:sp>
      <p:sp>
        <p:nvSpPr>
          <p:cNvPr id="18" name="Rectangle 1314"/>
          <p:cNvSpPr>
            <a:spLocks noChangeArrowheads="1"/>
          </p:cNvSpPr>
          <p:nvPr>
            <p:custDataLst>
              <p:tags r:id="rId10"/>
            </p:custDataLst>
          </p:nvPr>
        </p:nvSpPr>
        <p:spPr bwMode="gray">
          <a:xfrm>
            <a:off x="5851181" y="1600968"/>
            <a:ext cx="2557976" cy="222250"/>
          </a:xfrm>
          <a:prstGeom prst="rect">
            <a:avLst/>
          </a:prstGeom>
          <a:solidFill>
            <a:schemeClr val="accent1"/>
          </a:solidFill>
          <a:ln w="6350" algn="ctr">
            <a:solidFill>
              <a:schemeClr val="accent1"/>
            </a:solidFill>
            <a:miter lim="800000"/>
            <a:headEnd/>
            <a:tailEnd/>
          </a:ln>
          <a:effectLst/>
        </p:spPr>
        <p:txBody>
          <a:bodyPr lIns="0" tIns="18288" rIns="0" bIns="18288" anchor="ctr"/>
          <a:lstStyle/>
          <a:p>
            <a:pPr algn="ctr" defTabSz="762000" eaLnBrk="0" hangingPunct="0"/>
            <a:r>
              <a:rPr lang="en-US" altLang="ko-KR" sz="1000" b="1" dirty="0" smtClean="0">
                <a:solidFill>
                  <a:srgbClr val="FFFFFF"/>
                </a:solidFill>
                <a:ea typeface="SimSun" pitchFamily="2" charset="-122"/>
                <a:cs typeface="Arial" pitchFamily="34" charset="0"/>
              </a:rPr>
              <a:t>SSG’s Local Partner</a:t>
            </a:r>
            <a:endParaRPr lang="en-US" altLang="ko-KR" sz="1000" b="1" dirty="0">
              <a:solidFill>
                <a:srgbClr val="FFFFFF"/>
              </a:solidFill>
              <a:ea typeface="SimSun" pitchFamily="2" charset="-122"/>
              <a:cs typeface="Arial" pitchFamily="34" charset="0"/>
            </a:endParaRPr>
          </a:p>
        </p:txBody>
      </p:sp>
      <p:sp>
        <p:nvSpPr>
          <p:cNvPr id="20" name="Content Placeholder 2"/>
          <p:cNvSpPr txBox="1">
            <a:spLocks/>
          </p:cNvSpPr>
          <p:nvPr/>
        </p:nvSpPr>
        <p:spPr>
          <a:xfrm>
            <a:off x="609600" y="2035055"/>
            <a:ext cx="2557975" cy="1474440"/>
          </a:xfrm>
          <a:prstGeom prst="rect">
            <a:avLst/>
          </a:prstGeom>
        </p:spPr>
        <p:txBody>
          <a:bodyPr vert="horz" lIns="91440" tIns="45720" rIns="91440" bIns="45720" rtlCol="0">
            <a:noAutofit/>
          </a:bodyPr>
          <a:lstStyle>
            <a:lvl1pPr marL="342900" indent="-342900">
              <a:lnSpc>
                <a:spcPct val="150000"/>
              </a:lnSpc>
              <a:spcBef>
                <a:spcPct val="20000"/>
              </a:spcBef>
              <a:buFont typeface="Arial" pitchFamily="34" charset="0"/>
              <a:buChar char="•"/>
              <a:defRPr sz="900">
                <a:solidFill>
                  <a:schemeClr val="tx2"/>
                </a:solidFill>
              </a:defRPr>
            </a:lvl1pPr>
            <a:lvl2pPr marL="742950" indent="-285750">
              <a:spcBef>
                <a:spcPct val="20000"/>
              </a:spcBef>
              <a:buFont typeface="Arial" pitchFamily="34" charset="0"/>
              <a:buChar char="–"/>
              <a:defRPr sz="2800"/>
            </a:lvl2pPr>
            <a:lvl3pPr marL="1143000" indent="-228600">
              <a:spcBef>
                <a:spcPct val="20000"/>
              </a:spcBef>
              <a:buFont typeface="Arial" pitchFamily="34" charset="0"/>
              <a:buChar char="•"/>
              <a:defRPr sz="2400"/>
            </a:lvl3pPr>
            <a:lvl4pPr marL="1600200" indent="-228600">
              <a:spcBef>
                <a:spcPct val="20000"/>
              </a:spcBef>
              <a:buFont typeface="Arial" pitchFamily="34" charset="0"/>
              <a:buChar char="–"/>
              <a:defRPr sz="2000"/>
            </a:lvl4pPr>
            <a:lvl5pPr marL="2057400" indent="-228600">
              <a:spcBef>
                <a:spcPct val="20000"/>
              </a:spcBef>
              <a:buFont typeface="Arial" pitchFamily="34" charset="0"/>
              <a:buChar char="»"/>
              <a:defRPr sz="2000"/>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pPr marL="180975" indent="-180975" algn="just">
              <a:lnSpc>
                <a:spcPts val="1600"/>
              </a:lnSpc>
            </a:pPr>
            <a:r>
              <a:rPr lang="en-SG" sz="1000" u="sng" dirty="0" smtClean="0">
                <a:solidFill>
                  <a:schemeClr val="tx1"/>
                </a:solidFill>
              </a:rPr>
              <a:t>Description:</a:t>
            </a:r>
            <a:r>
              <a:rPr lang="en-SG" sz="1000" dirty="0" smtClean="0">
                <a:solidFill>
                  <a:schemeClr val="tx1"/>
                </a:solidFill>
              </a:rPr>
              <a:t> The current owners of the right to the land and owners of PT Selong Bersama</a:t>
            </a:r>
          </a:p>
          <a:p>
            <a:pPr marL="180975" indent="-180975" algn="just">
              <a:lnSpc>
                <a:spcPts val="1600"/>
              </a:lnSpc>
            </a:pPr>
            <a:r>
              <a:rPr lang="en-SG" sz="1000" u="sng" dirty="0" smtClean="0">
                <a:solidFill>
                  <a:schemeClr val="tx1"/>
                </a:solidFill>
              </a:rPr>
              <a:t>Roles:</a:t>
            </a:r>
            <a:r>
              <a:rPr lang="en-SG" sz="1000" dirty="0" smtClean="0">
                <a:solidFill>
                  <a:schemeClr val="tx1"/>
                </a:solidFill>
              </a:rPr>
              <a:t> “Owners” of the common facilities, staff quarters and roads</a:t>
            </a:r>
          </a:p>
          <a:p>
            <a:pPr marL="180975" indent="-180975" algn="just">
              <a:lnSpc>
                <a:spcPts val="1600"/>
              </a:lnSpc>
            </a:pPr>
            <a:r>
              <a:rPr lang="en-SG" sz="1000" u="sng" dirty="0" smtClean="0">
                <a:solidFill>
                  <a:schemeClr val="tx1"/>
                </a:solidFill>
              </a:rPr>
              <a:t>Documents:</a:t>
            </a:r>
            <a:r>
              <a:rPr lang="en-SG" sz="1000" dirty="0" smtClean="0">
                <a:solidFill>
                  <a:schemeClr val="tx1"/>
                </a:solidFill>
              </a:rPr>
              <a:t> </a:t>
            </a:r>
            <a:r>
              <a:rPr lang="en-SG" sz="1000" dirty="0">
                <a:solidFill>
                  <a:schemeClr val="tx1"/>
                </a:solidFill>
              </a:rPr>
              <a:t>Vacant Land Sales and Purchase Agreement </a:t>
            </a:r>
            <a:endParaRPr lang="en-SG" sz="1000" dirty="0" smtClean="0">
              <a:solidFill>
                <a:schemeClr val="tx1"/>
              </a:solidFill>
            </a:endParaRPr>
          </a:p>
        </p:txBody>
      </p:sp>
      <p:sp>
        <p:nvSpPr>
          <p:cNvPr id="21" name="Content Placeholder 2"/>
          <p:cNvSpPr txBox="1">
            <a:spLocks/>
          </p:cNvSpPr>
          <p:nvPr/>
        </p:nvSpPr>
        <p:spPr>
          <a:xfrm>
            <a:off x="609600" y="4043829"/>
            <a:ext cx="2557975" cy="1474440"/>
          </a:xfrm>
          <a:prstGeom prst="rect">
            <a:avLst/>
          </a:prstGeom>
        </p:spPr>
        <p:txBody>
          <a:bodyPr vert="horz" lIns="91440" tIns="45720" rIns="91440" bIns="45720" rtlCol="0">
            <a:noAutofit/>
          </a:bodyPr>
          <a:lstStyle>
            <a:lvl1pPr marL="342900" indent="-342900">
              <a:lnSpc>
                <a:spcPct val="150000"/>
              </a:lnSpc>
              <a:spcBef>
                <a:spcPct val="20000"/>
              </a:spcBef>
              <a:buFont typeface="Arial" pitchFamily="34" charset="0"/>
              <a:buChar char="•"/>
              <a:defRPr sz="900">
                <a:solidFill>
                  <a:schemeClr val="tx2"/>
                </a:solidFill>
              </a:defRPr>
            </a:lvl1pPr>
            <a:lvl2pPr marL="742950" indent="-285750">
              <a:spcBef>
                <a:spcPct val="20000"/>
              </a:spcBef>
              <a:buFont typeface="Arial" pitchFamily="34" charset="0"/>
              <a:buChar char="–"/>
              <a:defRPr sz="2800"/>
            </a:lvl2pPr>
            <a:lvl3pPr marL="1143000" indent="-228600">
              <a:spcBef>
                <a:spcPct val="20000"/>
              </a:spcBef>
              <a:buFont typeface="Arial" pitchFamily="34" charset="0"/>
              <a:buChar char="•"/>
              <a:defRPr sz="2400"/>
            </a:lvl3pPr>
            <a:lvl4pPr marL="1600200" indent="-228600">
              <a:spcBef>
                <a:spcPct val="20000"/>
              </a:spcBef>
              <a:buFont typeface="Arial" pitchFamily="34" charset="0"/>
              <a:buChar char="–"/>
              <a:defRPr sz="2000"/>
            </a:lvl4pPr>
            <a:lvl5pPr marL="2057400" indent="-228600">
              <a:spcBef>
                <a:spcPct val="20000"/>
              </a:spcBef>
              <a:buFont typeface="Arial" pitchFamily="34" charset="0"/>
              <a:buChar char="»"/>
              <a:defRPr sz="2000"/>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pPr marL="180975" indent="-180975" algn="just">
              <a:lnSpc>
                <a:spcPts val="1600"/>
              </a:lnSpc>
            </a:pPr>
            <a:r>
              <a:rPr lang="en-SG" sz="1000" u="sng" dirty="0">
                <a:solidFill>
                  <a:schemeClr val="tx1"/>
                </a:solidFill>
              </a:rPr>
              <a:t>Description:</a:t>
            </a:r>
            <a:r>
              <a:rPr lang="en-SG" sz="1000" dirty="0">
                <a:solidFill>
                  <a:schemeClr val="tx1"/>
                </a:solidFill>
              </a:rPr>
              <a:t> </a:t>
            </a:r>
            <a:r>
              <a:rPr lang="en-SG" sz="1000" dirty="0" smtClean="0">
                <a:solidFill>
                  <a:schemeClr val="tx1"/>
                </a:solidFill>
              </a:rPr>
              <a:t>on-shore entity which employs all local staff and provides management services to plot owners</a:t>
            </a:r>
            <a:endParaRPr lang="en-SG" sz="1000" dirty="0">
              <a:solidFill>
                <a:schemeClr val="tx1"/>
              </a:solidFill>
            </a:endParaRPr>
          </a:p>
          <a:p>
            <a:pPr marL="180975" indent="-180975" algn="just">
              <a:lnSpc>
                <a:spcPts val="1600"/>
              </a:lnSpc>
            </a:pPr>
            <a:r>
              <a:rPr lang="en-SG" sz="1000" u="sng" dirty="0">
                <a:solidFill>
                  <a:schemeClr val="tx1"/>
                </a:solidFill>
              </a:rPr>
              <a:t>Roles:</a:t>
            </a:r>
            <a:r>
              <a:rPr lang="en-SG" sz="1000" dirty="0">
                <a:solidFill>
                  <a:schemeClr val="tx1"/>
                </a:solidFill>
              </a:rPr>
              <a:t> </a:t>
            </a:r>
            <a:r>
              <a:rPr lang="en-SG" sz="1000" dirty="0" smtClean="0">
                <a:solidFill>
                  <a:schemeClr val="tx1"/>
                </a:solidFill>
              </a:rPr>
              <a:t>In </a:t>
            </a:r>
            <a:r>
              <a:rPr lang="en-SG" sz="1000" dirty="0">
                <a:solidFill>
                  <a:schemeClr val="tx1"/>
                </a:solidFill>
              </a:rPr>
              <a:t>charge of the maintenance, security, etc. of the land</a:t>
            </a:r>
          </a:p>
          <a:p>
            <a:pPr marL="180975" indent="-180975" algn="just">
              <a:lnSpc>
                <a:spcPts val="1600"/>
              </a:lnSpc>
            </a:pPr>
            <a:r>
              <a:rPr lang="en-SG" sz="1000" u="sng" dirty="0">
                <a:solidFill>
                  <a:schemeClr val="tx1"/>
                </a:solidFill>
              </a:rPr>
              <a:t>Documents:</a:t>
            </a:r>
            <a:r>
              <a:rPr lang="en-SG" sz="1000" dirty="0">
                <a:solidFill>
                  <a:schemeClr val="tx1"/>
                </a:solidFill>
              </a:rPr>
              <a:t> </a:t>
            </a:r>
            <a:r>
              <a:rPr lang="en-SG" sz="1000" dirty="0" smtClean="0">
                <a:solidFill>
                  <a:schemeClr val="tx1"/>
                </a:solidFill>
              </a:rPr>
              <a:t>Management &amp; Infrastructure Service Agreement</a:t>
            </a:r>
            <a:endParaRPr lang="en-SG" sz="1000" dirty="0">
              <a:solidFill>
                <a:schemeClr val="tx1"/>
              </a:solidFill>
            </a:endParaRPr>
          </a:p>
        </p:txBody>
      </p:sp>
      <p:sp>
        <p:nvSpPr>
          <p:cNvPr id="22" name="Content Placeholder 2"/>
          <p:cNvSpPr txBox="1">
            <a:spLocks/>
          </p:cNvSpPr>
          <p:nvPr/>
        </p:nvSpPr>
        <p:spPr>
          <a:xfrm>
            <a:off x="5851114" y="4050418"/>
            <a:ext cx="2557975" cy="2121781"/>
          </a:xfrm>
          <a:prstGeom prst="rect">
            <a:avLst/>
          </a:prstGeom>
        </p:spPr>
        <p:txBody>
          <a:bodyPr vert="horz" lIns="91440" tIns="45720" rIns="91440" bIns="45720" rtlCol="0">
            <a:noAutofit/>
          </a:bodyPr>
          <a:lstStyle>
            <a:lvl1pPr marL="342900" indent="-342900">
              <a:lnSpc>
                <a:spcPct val="150000"/>
              </a:lnSpc>
              <a:spcBef>
                <a:spcPct val="20000"/>
              </a:spcBef>
              <a:buFont typeface="Arial" pitchFamily="34" charset="0"/>
              <a:buChar char="•"/>
              <a:defRPr sz="900">
                <a:solidFill>
                  <a:schemeClr val="tx2"/>
                </a:solidFill>
              </a:defRPr>
            </a:lvl1pPr>
            <a:lvl2pPr marL="742950" indent="-285750">
              <a:spcBef>
                <a:spcPct val="20000"/>
              </a:spcBef>
              <a:buFont typeface="Arial" pitchFamily="34" charset="0"/>
              <a:buChar char="–"/>
              <a:defRPr sz="2800"/>
            </a:lvl2pPr>
            <a:lvl3pPr marL="1143000" indent="-228600">
              <a:spcBef>
                <a:spcPct val="20000"/>
              </a:spcBef>
              <a:buFont typeface="Arial" pitchFamily="34" charset="0"/>
              <a:buChar char="•"/>
              <a:defRPr sz="2400"/>
            </a:lvl3pPr>
            <a:lvl4pPr marL="1600200" indent="-228600">
              <a:spcBef>
                <a:spcPct val="20000"/>
              </a:spcBef>
              <a:buFont typeface="Arial" pitchFamily="34" charset="0"/>
              <a:buChar char="–"/>
              <a:defRPr sz="2000"/>
            </a:lvl4pPr>
            <a:lvl5pPr marL="2057400" indent="-228600">
              <a:spcBef>
                <a:spcPct val="20000"/>
              </a:spcBef>
              <a:buFont typeface="Arial" pitchFamily="34" charset="0"/>
              <a:buChar char="»"/>
              <a:defRPr sz="2000"/>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pPr marL="180975" indent="-180975" algn="just">
              <a:lnSpc>
                <a:spcPts val="1600"/>
              </a:lnSpc>
            </a:pPr>
            <a:r>
              <a:rPr lang="en-SG" sz="1000" u="sng" dirty="0">
                <a:solidFill>
                  <a:schemeClr val="tx1"/>
                </a:solidFill>
              </a:rPr>
              <a:t>Description:</a:t>
            </a:r>
            <a:r>
              <a:rPr lang="en-SG" sz="1000" dirty="0">
                <a:solidFill>
                  <a:schemeClr val="tx1"/>
                </a:solidFill>
              </a:rPr>
              <a:t> </a:t>
            </a:r>
            <a:r>
              <a:rPr lang="en-SG" sz="1000" dirty="0" smtClean="0">
                <a:solidFill>
                  <a:schemeClr val="tx1"/>
                </a:solidFill>
              </a:rPr>
              <a:t>Trusted Indonesian Partner identified by the buyer</a:t>
            </a:r>
            <a:endParaRPr lang="en-SG" sz="1000" dirty="0">
              <a:solidFill>
                <a:schemeClr val="tx1"/>
              </a:solidFill>
            </a:endParaRPr>
          </a:p>
          <a:p>
            <a:pPr marL="180975" indent="-180975" algn="just">
              <a:lnSpc>
                <a:spcPts val="1600"/>
              </a:lnSpc>
            </a:pPr>
            <a:r>
              <a:rPr lang="en-SG" sz="1000" u="sng" dirty="0">
                <a:solidFill>
                  <a:schemeClr val="tx1"/>
                </a:solidFill>
              </a:rPr>
              <a:t>Roles:</a:t>
            </a:r>
            <a:r>
              <a:rPr lang="en-SG" sz="1000" dirty="0">
                <a:solidFill>
                  <a:schemeClr val="tx1"/>
                </a:solidFill>
              </a:rPr>
              <a:t> </a:t>
            </a:r>
            <a:r>
              <a:rPr lang="en-SG" sz="1000" dirty="0" smtClean="0">
                <a:solidFill>
                  <a:schemeClr val="tx1"/>
                </a:solidFill>
              </a:rPr>
              <a:t>Unless Buyer whishes to own the right to the land through a lease, Plot buyer will need to identify a local Partner (Option to use same Partner as SSG) with whom to enter into a set of agreements</a:t>
            </a:r>
          </a:p>
          <a:p>
            <a:pPr marL="180975" indent="-180975" algn="just">
              <a:lnSpc>
                <a:spcPts val="1600"/>
              </a:lnSpc>
            </a:pPr>
            <a:r>
              <a:rPr lang="en-SG" sz="1000" u="sng" dirty="0" smtClean="0">
                <a:solidFill>
                  <a:schemeClr val="tx1"/>
                </a:solidFill>
              </a:rPr>
              <a:t>Documents</a:t>
            </a:r>
            <a:r>
              <a:rPr lang="en-SG" sz="1000" u="sng" dirty="0">
                <a:solidFill>
                  <a:schemeClr val="tx1"/>
                </a:solidFill>
              </a:rPr>
              <a:t>:</a:t>
            </a:r>
            <a:r>
              <a:rPr lang="en-SG" sz="1000" dirty="0">
                <a:solidFill>
                  <a:schemeClr val="tx1"/>
                </a:solidFill>
              </a:rPr>
              <a:t> </a:t>
            </a:r>
            <a:r>
              <a:rPr lang="en-SG" sz="1000" dirty="0" smtClean="0">
                <a:solidFill>
                  <a:schemeClr val="tx1"/>
                </a:solidFill>
              </a:rPr>
              <a:t>Multiple documents, including but not limited to Deed of Sale and Purchase (Akta Jual Beli or “AJB”), ]</a:t>
            </a:r>
            <a:endParaRPr lang="en-SG" sz="1000" dirty="0">
              <a:solidFill>
                <a:schemeClr val="tx1"/>
              </a:solidFill>
            </a:endParaRPr>
          </a:p>
        </p:txBody>
      </p:sp>
      <p:sp>
        <p:nvSpPr>
          <p:cNvPr id="23" name="Content Placeholder 2"/>
          <p:cNvSpPr txBox="1">
            <a:spLocks/>
          </p:cNvSpPr>
          <p:nvPr/>
        </p:nvSpPr>
        <p:spPr>
          <a:xfrm>
            <a:off x="3232150" y="4032250"/>
            <a:ext cx="2557975" cy="1474440"/>
          </a:xfrm>
          <a:prstGeom prst="rect">
            <a:avLst/>
          </a:prstGeom>
        </p:spPr>
        <p:txBody>
          <a:bodyPr vert="horz" lIns="91440" tIns="45720" rIns="91440" bIns="45720" rtlCol="0">
            <a:noAutofit/>
          </a:bodyPr>
          <a:lstStyle>
            <a:lvl1pPr marL="342900" indent="-342900">
              <a:lnSpc>
                <a:spcPct val="150000"/>
              </a:lnSpc>
              <a:spcBef>
                <a:spcPct val="20000"/>
              </a:spcBef>
              <a:buFont typeface="Arial" pitchFamily="34" charset="0"/>
              <a:buChar char="•"/>
              <a:defRPr sz="900">
                <a:solidFill>
                  <a:schemeClr val="tx2"/>
                </a:solidFill>
              </a:defRPr>
            </a:lvl1pPr>
            <a:lvl2pPr marL="742950" indent="-285750">
              <a:spcBef>
                <a:spcPct val="20000"/>
              </a:spcBef>
              <a:buFont typeface="Arial" pitchFamily="34" charset="0"/>
              <a:buChar char="–"/>
              <a:defRPr sz="2800"/>
            </a:lvl2pPr>
            <a:lvl3pPr marL="1143000" indent="-228600">
              <a:spcBef>
                <a:spcPct val="20000"/>
              </a:spcBef>
              <a:buFont typeface="Arial" pitchFamily="34" charset="0"/>
              <a:buChar char="•"/>
              <a:defRPr sz="2400"/>
            </a:lvl3pPr>
            <a:lvl4pPr marL="1600200" indent="-228600">
              <a:spcBef>
                <a:spcPct val="20000"/>
              </a:spcBef>
              <a:buFont typeface="Arial" pitchFamily="34" charset="0"/>
              <a:buChar char="–"/>
              <a:defRPr sz="2000"/>
            </a:lvl4pPr>
            <a:lvl5pPr marL="2057400" indent="-228600">
              <a:spcBef>
                <a:spcPct val="20000"/>
              </a:spcBef>
              <a:buFont typeface="Arial" pitchFamily="34" charset="0"/>
              <a:buChar char="»"/>
              <a:defRPr sz="2000"/>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pPr marL="180975" indent="-180975" algn="just">
              <a:lnSpc>
                <a:spcPts val="1600"/>
              </a:lnSpc>
            </a:pPr>
            <a:r>
              <a:rPr lang="en-SG" sz="1000" u="sng" dirty="0" smtClean="0">
                <a:solidFill>
                  <a:schemeClr val="tx1"/>
                </a:solidFill>
              </a:rPr>
              <a:t>Description:</a:t>
            </a:r>
            <a:r>
              <a:rPr lang="en-SG" sz="1000" dirty="0">
                <a:solidFill>
                  <a:schemeClr val="tx1"/>
                </a:solidFill>
              </a:rPr>
              <a:t> </a:t>
            </a:r>
            <a:r>
              <a:rPr lang="en-SG" sz="1000" dirty="0" smtClean="0">
                <a:solidFill>
                  <a:schemeClr val="tx1"/>
                </a:solidFill>
              </a:rPr>
              <a:t>under </a:t>
            </a:r>
            <a:r>
              <a:rPr lang="en-SG" sz="1000" dirty="0">
                <a:solidFill>
                  <a:schemeClr val="tx1"/>
                </a:solidFill>
              </a:rPr>
              <a:t>Indonesian law, any actions related to land must be processed by a Land Deed Official </a:t>
            </a:r>
            <a:r>
              <a:rPr lang="en-SG" sz="1000" dirty="0" smtClean="0">
                <a:solidFill>
                  <a:schemeClr val="tx1"/>
                </a:solidFill>
              </a:rPr>
              <a:t>(Pejabat Pembuat Akta Tanah or “PPAT”). Most </a:t>
            </a:r>
            <a:r>
              <a:rPr lang="en-SG" sz="1000" dirty="0">
                <a:solidFill>
                  <a:schemeClr val="tx1"/>
                </a:solidFill>
              </a:rPr>
              <a:t>notaries are </a:t>
            </a:r>
            <a:r>
              <a:rPr lang="en-SG" sz="1000" dirty="0" smtClean="0">
                <a:solidFill>
                  <a:schemeClr val="tx1"/>
                </a:solidFill>
              </a:rPr>
              <a:t>PPAT officials and, in </a:t>
            </a:r>
            <a:r>
              <a:rPr lang="en-SG" sz="1000" dirty="0">
                <a:solidFill>
                  <a:schemeClr val="tx1"/>
                </a:solidFill>
              </a:rPr>
              <a:t>rural areas, PPAT officials are often local government </a:t>
            </a:r>
            <a:r>
              <a:rPr lang="en-SG" sz="1000" dirty="0" smtClean="0">
                <a:solidFill>
                  <a:schemeClr val="tx1"/>
                </a:solidFill>
              </a:rPr>
              <a:t>officials</a:t>
            </a:r>
          </a:p>
          <a:p>
            <a:pPr marL="180975" indent="-180975" algn="just">
              <a:lnSpc>
                <a:spcPts val="1600"/>
              </a:lnSpc>
            </a:pPr>
            <a:r>
              <a:rPr lang="en-SG" sz="1000" u="sng" dirty="0" smtClean="0">
                <a:solidFill>
                  <a:schemeClr val="tx1"/>
                </a:solidFill>
              </a:rPr>
              <a:t>Roles</a:t>
            </a:r>
            <a:r>
              <a:rPr lang="en-SG" sz="1000" u="sng" dirty="0">
                <a:solidFill>
                  <a:schemeClr val="tx1"/>
                </a:solidFill>
              </a:rPr>
              <a:t>:</a:t>
            </a:r>
            <a:r>
              <a:rPr lang="en-SG" sz="1000" dirty="0">
                <a:solidFill>
                  <a:schemeClr val="tx1"/>
                </a:solidFill>
              </a:rPr>
              <a:t> </a:t>
            </a:r>
            <a:r>
              <a:rPr lang="en-SG" sz="1000" dirty="0" smtClean="0">
                <a:solidFill>
                  <a:schemeClr val="tx1"/>
                </a:solidFill>
              </a:rPr>
              <a:t>Approves any land transfer / transaction</a:t>
            </a:r>
            <a:endParaRPr lang="en-SG" sz="1000" dirty="0">
              <a:solidFill>
                <a:schemeClr val="tx1"/>
              </a:solidFill>
            </a:endParaRPr>
          </a:p>
          <a:p>
            <a:pPr marL="180975" indent="-180975" algn="just">
              <a:lnSpc>
                <a:spcPts val="1600"/>
              </a:lnSpc>
            </a:pPr>
            <a:r>
              <a:rPr lang="en-SG" sz="1000" u="sng" dirty="0">
                <a:solidFill>
                  <a:schemeClr val="tx1"/>
                </a:solidFill>
              </a:rPr>
              <a:t>Documents:</a:t>
            </a:r>
            <a:r>
              <a:rPr lang="en-SG" sz="1000" dirty="0">
                <a:solidFill>
                  <a:schemeClr val="tx1"/>
                </a:solidFill>
              </a:rPr>
              <a:t> </a:t>
            </a:r>
            <a:r>
              <a:rPr lang="en-SG" sz="1000" dirty="0" smtClean="0">
                <a:solidFill>
                  <a:schemeClr val="tx1"/>
                </a:solidFill>
              </a:rPr>
              <a:t>Virtually all documents involving local partners will need to be executed in front of a public notary</a:t>
            </a:r>
            <a:endParaRPr lang="en-SG" sz="1000" dirty="0">
              <a:solidFill>
                <a:schemeClr val="tx1"/>
              </a:solidFill>
            </a:endParaRPr>
          </a:p>
        </p:txBody>
      </p:sp>
      <p:sp>
        <p:nvSpPr>
          <p:cNvPr id="24" name="Content Placeholder 2"/>
          <p:cNvSpPr txBox="1">
            <a:spLocks/>
          </p:cNvSpPr>
          <p:nvPr/>
        </p:nvSpPr>
        <p:spPr>
          <a:xfrm>
            <a:off x="5867401" y="1832271"/>
            <a:ext cx="2557975" cy="1474440"/>
          </a:xfrm>
          <a:prstGeom prst="rect">
            <a:avLst/>
          </a:prstGeom>
        </p:spPr>
        <p:txBody>
          <a:bodyPr vert="horz" lIns="91440" tIns="45720" rIns="91440" bIns="45720" rtlCol="0">
            <a:noAutofit/>
          </a:bodyPr>
          <a:lstStyle>
            <a:lvl1pPr marL="342900" indent="-342900">
              <a:lnSpc>
                <a:spcPct val="150000"/>
              </a:lnSpc>
              <a:spcBef>
                <a:spcPct val="20000"/>
              </a:spcBef>
              <a:buFont typeface="Arial" pitchFamily="34" charset="0"/>
              <a:buChar char="•"/>
              <a:defRPr sz="900">
                <a:solidFill>
                  <a:schemeClr val="tx2"/>
                </a:solidFill>
              </a:defRPr>
            </a:lvl1pPr>
            <a:lvl2pPr marL="742950" indent="-285750">
              <a:spcBef>
                <a:spcPct val="20000"/>
              </a:spcBef>
              <a:buFont typeface="Arial" pitchFamily="34" charset="0"/>
              <a:buChar char="–"/>
              <a:defRPr sz="2800"/>
            </a:lvl2pPr>
            <a:lvl3pPr marL="1143000" indent="-228600">
              <a:spcBef>
                <a:spcPct val="20000"/>
              </a:spcBef>
              <a:buFont typeface="Arial" pitchFamily="34" charset="0"/>
              <a:buChar char="•"/>
              <a:defRPr sz="2400"/>
            </a:lvl3pPr>
            <a:lvl4pPr marL="1600200" indent="-228600">
              <a:spcBef>
                <a:spcPct val="20000"/>
              </a:spcBef>
              <a:buFont typeface="Arial" pitchFamily="34" charset="0"/>
              <a:buChar char="–"/>
              <a:defRPr sz="2000"/>
            </a:lvl4pPr>
            <a:lvl5pPr marL="2057400" indent="-228600">
              <a:spcBef>
                <a:spcPct val="20000"/>
              </a:spcBef>
              <a:buFont typeface="Arial" pitchFamily="34" charset="0"/>
              <a:buChar char="»"/>
              <a:defRPr sz="2000"/>
            </a:lvl5pPr>
            <a:lvl6pPr marL="2514600" indent="-228600">
              <a:spcBef>
                <a:spcPct val="20000"/>
              </a:spcBef>
              <a:buFont typeface="Arial" pitchFamily="34" charset="0"/>
              <a:buChar char="•"/>
              <a:defRPr sz="2000"/>
            </a:lvl6pPr>
            <a:lvl7pPr marL="2971800" indent="-228600">
              <a:spcBef>
                <a:spcPct val="20000"/>
              </a:spcBef>
              <a:buFont typeface="Arial" pitchFamily="34" charset="0"/>
              <a:buChar char="•"/>
              <a:defRPr sz="2000"/>
            </a:lvl7pPr>
            <a:lvl8pPr marL="3429000" indent="-228600">
              <a:spcBef>
                <a:spcPct val="20000"/>
              </a:spcBef>
              <a:buFont typeface="Arial" pitchFamily="34" charset="0"/>
              <a:buChar char="•"/>
              <a:defRPr sz="2000"/>
            </a:lvl8pPr>
            <a:lvl9pPr marL="3886200" indent="-228600">
              <a:spcBef>
                <a:spcPct val="20000"/>
              </a:spcBef>
              <a:buFont typeface="Arial" pitchFamily="34" charset="0"/>
              <a:buChar char="•"/>
              <a:defRPr sz="2000"/>
            </a:lvl9pPr>
          </a:lstStyle>
          <a:p>
            <a:pPr marL="180975" indent="-180975" algn="just">
              <a:lnSpc>
                <a:spcPts val="1600"/>
              </a:lnSpc>
            </a:pPr>
            <a:r>
              <a:rPr lang="en-SG" sz="1000" u="sng" dirty="0">
                <a:solidFill>
                  <a:schemeClr val="tx1"/>
                </a:solidFill>
              </a:rPr>
              <a:t>Description:</a:t>
            </a:r>
            <a:r>
              <a:rPr lang="en-SG" sz="1000" dirty="0">
                <a:solidFill>
                  <a:schemeClr val="tx1"/>
                </a:solidFill>
              </a:rPr>
              <a:t> </a:t>
            </a:r>
            <a:r>
              <a:rPr lang="en-SG" sz="1000" dirty="0" smtClean="0">
                <a:solidFill>
                  <a:schemeClr val="tx1"/>
                </a:solidFill>
              </a:rPr>
              <a:t>Indonesian who is partner of SSG and multiple plot buyers; Reputable with strong connections with Australian Resort Operator in Bali;</a:t>
            </a:r>
            <a:endParaRPr lang="en-SG" sz="1000" dirty="0">
              <a:solidFill>
                <a:schemeClr val="tx1"/>
              </a:solidFill>
            </a:endParaRPr>
          </a:p>
          <a:p>
            <a:pPr marL="180975" indent="-180975" algn="just">
              <a:lnSpc>
                <a:spcPts val="1600"/>
              </a:lnSpc>
            </a:pPr>
            <a:r>
              <a:rPr lang="en-SG" sz="1000" u="sng" dirty="0">
                <a:solidFill>
                  <a:schemeClr val="tx1"/>
                </a:solidFill>
              </a:rPr>
              <a:t>Roles:</a:t>
            </a:r>
            <a:r>
              <a:rPr lang="en-SG" sz="1000" dirty="0">
                <a:solidFill>
                  <a:schemeClr val="tx1"/>
                </a:solidFill>
              </a:rPr>
              <a:t> </a:t>
            </a:r>
            <a:r>
              <a:rPr lang="en-SG" sz="1000" dirty="0" smtClean="0">
                <a:solidFill>
                  <a:schemeClr val="tx1"/>
                </a:solidFill>
              </a:rPr>
              <a:t>SSG’s local Partner who “owns” the land and will continue owning the Roads which provide access to each property</a:t>
            </a:r>
            <a:endParaRPr lang="en-SG" sz="1000" dirty="0">
              <a:solidFill>
                <a:schemeClr val="tx1"/>
              </a:solidFill>
            </a:endParaRPr>
          </a:p>
          <a:p>
            <a:pPr marL="180975" indent="-180975" algn="just">
              <a:lnSpc>
                <a:spcPts val="1600"/>
              </a:lnSpc>
            </a:pPr>
            <a:r>
              <a:rPr lang="en-SG" sz="1000" u="sng" dirty="0">
                <a:solidFill>
                  <a:schemeClr val="tx1"/>
                </a:solidFill>
              </a:rPr>
              <a:t>Documents:</a:t>
            </a:r>
            <a:r>
              <a:rPr lang="en-SG" sz="1000" dirty="0">
                <a:solidFill>
                  <a:schemeClr val="tx1"/>
                </a:solidFill>
              </a:rPr>
              <a:t> </a:t>
            </a:r>
            <a:r>
              <a:rPr lang="en-SG" sz="1000" dirty="0" smtClean="0">
                <a:solidFill>
                  <a:schemeClr val="tx1"/>
                </a:solidFill>
              </a:rPr>
              <a:t>Road Use Right Agreement</a:t>
            </a:r>
            <a:endParaRPr lang="en-SG" sz="1000" dirty="0">
              <a:solidFill>
                <a:schemeClr val="tx1"/>
              </a:solidFill>
            </a:endParaRPr>
          </a:p>
        </p:txBody>
      </p:sp>
      <p:sp>
        <p:nvSpPr>
          <p:cNvPr id="2" name="Rectangle 1"/>
          <p:cNvSpPr/>
          <p:nvPr/>
        </p:nvSpPr>
        <p:spPr>
          <a:xfrm>
            <a:off x="609599" y="1761357"/>
            <a:ext cx="2557976" cy="4842643"/>
          </a:xfrm>
          <a:prstGeom prst="rect">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p:cNvSpPr/>
          <p:nvPr/>
        </p:nvSpPr>
        <p:spPr>
          <a:xfrm>
            <a:off x="5859991" y="4004938"/>
            <a:ext cx="2540219" cy="2624462"/>
          </a:xfrm>
          <a:prstGeom prst="rect">
            <a:avLst/>
          </a:prstGeom>
          <a:noFill/>
          <a:ln w="158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9" name="Straight Connector 28"/>
          <p:cNvCxnSpPr/>
          <p:nvPr/>
        </p:nvCxnSpPr>
        <p:spPr>
          <a:xfrm>
            <a:off x="647700" y="6705600"/>
            <a:ext cx="7772400" cy="0"/>
          </a:xfrm>
          <a:prstGeom prst="line">
            <a:avLst/>
          </a:prstGeom>
          <a:ln>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31" name="Slide Number Placeholder 1"/>
          <p:cNvSpPr>
            <a:spLocks noGrp="1"/>
          </p:cNvSpPr>
          <p:nvPr>
            <p:ph type="sldNum" sz="quarter" idx="12"/>
          </p:nvPr>
        </p:nvSpPr>
        <p:spPr>
          <a:xfrm>
            <a:off x="7010400" y="6492875"/>
            <a:ext cx="2133600" cy="365125"/>
          </a:xfrm>
        </p:spPr>
        <p:txBody>
          <a:bodyPr/>
          <a:lstStyle/>
          <a:p>
            <a:fld id="{610DF9FC-413E-472E-8A69-BC90CB184D85}" type="slidenum">
              <a:rPr lang="en-SG" smtClean="0"/>
              <a:pPr/>
              <a:t>3</a:t>
            </a:fld>
            <a:endParaRPr lang="en-SG" dirty="0"/>
          </a:p>
        </p:txBody>
      </p:sp>
    </p:spTree>
    <p:extLst>
      <p:ext uri="{BB962C8B-B14F-4D97-AF65-F5344CB8AC3E}">
        <p14:creationId xmlns:p14="http://schemas.microsoft.com/office/powerpoint/2010/main" val="16243541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Picture 4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409089" y="56212"/>
            <a:ext cx="582511" cy="485426"/>
          </a:xfrm>
          <a:prstGeom prst="rect">
            <a:avLst/>
          </a:prstGeom>
        </p:spPr>
      </p:pic>
      <p:cxnSp>
        <p:nvCxnSpPr>
          <p:cNvPr id="46" name="Straight Connector 45"/>
          <p:cNvCxnSpPr/>
          <p:nvPr/>
        </p:nvCxnSpPr>
        <p:spPr>
          <a:xfrm>
            <a:off x="533400" y="6248400"/>
            <a:ext cx="7772400" cy="0"/>
          </a:xfrm>
          <a:prstGeom prst="line">
            <a:avLst/>
          </a:prstGeom>
          <a:ln>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47" name="Rectangle 46"/>
          <p:cNvSpPr/>
          <p:nvPr/>
        </p:nvSpPr>
        <p:spPr>
          <a:xfrm>
            <a:off x="533400" y="5786735"/>
            <a:ext cx="1464440" cy="461665"/>
          </a:xfrm>
          <a:prstGeom prst="rect">
            <a:avLst/>
          </a:prstGeom>
        </p:spPr>
        <p:txBody>
          <a:bodyPr wrap="none">
            <a:spAutoFit/>
          </a:bodyPr>
          <a:lstStyle/>
          <a:p>
            <a:r>
              <a:rPr lang="en-SG" sz="2400" i="1" dirty="0" smtClean="0">
                <a:solidFill>
                  <a:schemeClr val="accent1"/>
                </a:solidFill>
              </a:rPr>
              <a:t>Stage One</a:t>
            </a:r>
            <a:endParaRPr lang="en-US" sz="2400" dirty="0">
              <a:solidFill>
                <a:schemeClr val="accent1"/>
              </a:solidFill>
            </a:endParaRPr>
          </a:p>
        </p:txBody>
      </p:sp>
      <p:pic>
        <p:nvPicPr>
          <p:cNvPr id="2" name="Picture 1"/>
          <p:cNvPicPr>
            <a:picLocks noChangeAspect="1"/>
          </p:cNvPicPr>
          <p:nvPr/>
        </p:nvPicPr>
        <p:blipFill>
          <a:blip r:embed="rId3"/>
          <a:stretch>
            <a:fillRect/>
          </a:stretch>
        </p:blipFill>
        <p:spPr>
          <a:xfrm>
            <a:off x="391253" y="1571323"/>
            <a:ext cx="8289598" cy="3984580"/>
          </a:xfrm>
          <a:prstGeom prst="rect">
            <a:avLst/>
          </a:prstGeom>
          <a:ln>
            <a:noFill/>
          </a:ln>
          <a:effectLst>
            <a:softEdge rad="112500"/>
          </a:effectLst>
        </p:spPr>
      </p:pic>
    </p:spTree>
    <p:extLst>
      <p:ext uri="{BB962C8B-B14F-4D97-AF65-F5344CB8AC3E}">
        <p14:creationId xmlns:p14="http://schemas.microsoft.com/office/powerpoint/2010/main" val="16243541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Picture 4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09089" y="56212"/>
            <a:ext cx="582511" cy="485426"/>
          </a:xfrm>
          <a:prstGeom prst="rect">
            <a:avLst/>
          </a:prstGeom>
        </p:spPr>
      </p:pic>
      <p:graphicFrame>
        <p:nvGraphicFramePr>
          <p:cNvPr id="2" name="Table 1"/>
          <p:cNvGraphicFramePr>
            <a:graphicFrameLocks noGrp="1"/>
          </p:cNvGraphicFramePr>
          <p:nvPr>
            <p:extLst>
              <p:ext uri="{D42A27DB-BD31-4B8C-83A1-F6EECF244321}">
                <p14:modId xmlns:p14="http://schemas.microsoft.com/office/powerpoint/2010/main" val="1441554000"/>
              </p:ext>
            </p:extLst>
          </p:nvPr>
        </p:nvGraphicFramePr>
        <p:xfrm>
          <a:off x="685800" y="1181100"/>
          <a:ext cx="7772400" cy="4904105"/>
        </p:xfrm>
        <a:graphic>
          <a:graphicData uri="http://schemas.openxmlformats.org/drawingml/2006/table">
            <a:tbl>
              <a:tblPr firstRow="1" firstCol="1" bandRow="1">
                <a:tableStyleId>{5C22544A-7EE6-4342-B048-85BDC9FD1C3A}</a:tableStyleId>
              </a:tblPr>
              <a:tblGrid>
                <a:gridCol w="304800"/>
                <a:gridCol w="6248400"/>
                <a:gridCol w="1219200"/>
              </a:tblGrid>
              <a:tr h="292396">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SG" sz="1200" dirty="0">
                          <a:effectLst/>
                        </a:rPr>
                        <a:t> </a:t>
                      </a:r>
                      <a:endParaRPr lang="en-US" sz="1200" dirty="0" smtClean="0">
                        <a:effectLst/>
                        <a:latin typeface="+mn-lt"/>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SG" sz="1200" dirty="0" smtClean="0">
                          <a:effectLst/>
                        </a:rPr>
                        <a:t>Description</a:t>
                      </a:r>
                      <a:endParaRPr lang="en-US" sz="120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SG" sz="1200" dirty="0">
                          <a:effectLst/>
                        </a:rPr>
                        <a:t>Time Frame</a:t>
                      </a:r>
                      <a:endParaRPr lang="en-US" sz="1200" dirty="0">
                        <a:effectLst/>
                        <a:latin typeface="Calibri"/>
                        <a:ea typeface="Calibri"/>
                        <a:cs typeface="Times New Roman"/>
                      </a:endParaRPr>
                    </a:p>
                  </a:txBody>
                  <a:tcPr marL="68580" marR="68580" marT="0" marB="0" anchor="ctr"/>
                </a:tc>
              </a:tr>
              <a:tr h="243662">
                <a:tc>
                  <a:txBody>
                    <a:bodyPr/>
                    <a:lstStyle/>
                    <a:p>
                      <a:pPr marL="0" marR="0" lvl="0" indent="0">
                        <a:lnSpc>
                          <a:spcPct val="115000"/>
                        </a:lnSpc>
                        <a:spcBef>
                          <a:spcPts val="0"/>
                        </a:spcBef>
                        <a:spcAft>
                          <a:spcPts val="0"/>
                        </a:spcAft>
                        <a:buFont typeface="+mj-lt"/>
                        <a:buNone/>
                      </a:pPr>
                      <a:r>
                        <a:rPr lang="en-US" sz="1100" dirty="0" smtClean="0">
                          <a:solidFill>
                            <a:schemeClr val="bg1"/>
                          </a:solidFill>
                          <a:effectLst/>
                          <a:latin typeface="Calibri"/>
                          <a:ea typeface="Calibri"/>
                          <a:cs typeface="Times New Roman"/>
                        </a:rPr>
                        <a:t>1.</a:t>
                      </a:r>
                      <a:endParaRPr lang="en-US" sz="1100" dirty="0">
                        <a:solidFill>
                          <a:schemeClr val="bg1"/>
                        </a:solidFill>
                        <a:effectLst/>
                        <a:latin typeface="Calibri"/>
                        <a:ea typeface="Calibri"/>
                        <a:cs typeface="Times New Roman"/>
                      </a:endParaRPr>
                    </a:p>
                  </a:txBody>
                  <a:tcPr marL="68580" marR="68580" marT="0" marB="0" anchor="ctr"/>
                </a:tc>
                <a:tc>
                  <a:txBody>
                    <a:bodyPr/>
                    <a:lstStyle/>
                    <a:p>
                      <a:pPr marL="171450" marR="0" indent="-171450">
                        <a:lnSpc>
                          <a:spcPct val="115000"/>
                        </a:lnSpc>
                        <a:spcBef>
                          <a:spcPts val="0"/>
                        </a:spcBef>
                        <a:spcAft>
                          <a:spcPts val="0"/>
                        </a:spcAft>
                        <a:buFont typeface="Arial" pitchFamily="34" charset="0"/>
                        <a:buChar char="•"/>
                      </a:pPr>
                      <a:r>
                        <a:rPr lang="en-SG" sz="1100" dirty="0" smtClean="0">
                          <a:effectLst/>
                        </a:rPr>
                        <a:t>Client selects the lot that it wishes to buy</a:t>
                      </a:r>
                      <a:endParaRPr lang="en-US" sz="110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SG" sz="1100" dirty="0">
                          <a:effectLst/>
                        </a:rPr>
                        <a:t>Day 1</a:t>
                      </a:r>
                      <a:endParaRPr lang="en-US" sz="1100" dirty="0">
                        <a:effectLst/>
                        <a:latin typeface="Calibri"/>
                        <a:ea typeface="Calibri"/>
                        <a:cs typeface="Times New Roman"/>
                      </a:endParaRPr>
                    </a:p>
                  </a:txBody>
                  <a:tcPr marL="68580" marR="68580" marT="0" marB="0" anchor="ctr"/>
                </a:tc>
              </a:tr>
              <a:tr h="243662">
                <a:tc>
                  <a:txBody>
                    <a:bodyPr/>
                    <a:lstStyle/>
                    <a:p>
                      <a:pPr marL="0" marR="0" lvl="0" indent="0">
                        <a:lnSpc>
                          <a:spcPct val="115000"/>
                        </a:lnSpc>
                        <a:spcBef>
                          <a:spcPts val="0"/>
                        </a:spcBef>
                        <a:spcAft>
                          <a:spcPts val="0"/>
                        </a:spcAft>
                        <a:buFont typeface="+mj-lt"/>
                        <a:buNone/>
                      </a:pPr>
                      <a:r>
                        <a:rPr lang="en-US" sz="1100" dirty="0" smtClean="0">
                          <a:solidFill>
                            <a:schemeClr val="bg1"/>
                          </a:solidFill>
                          <a:effectLst/>
                          <a:latin typeface="Calibri"/>
                          <a:ea typeface="Calibri"/>
                          <a:cs typeface="Times New Roman"/>
                        </a:rPr>
                        <a:t>2.</a:t>
                      </a:r>
                      <a:endParaRPr lang="en-US" sz="1100" dirty="0">
                        <a:solidFill>
                          <a:schemeClr val="bg1"/>
                        </a:solidFill>
                        <a:effectLst/>
                        <a:latin typeface="Calibri"/>
                        <a:ea typeface="Calibri"/>
                        <a:cs typeface="Times New Roman"/>
                      </a:endParaRPr>
                    </a:p>
                  </a:txBody>
                  <a:tcPr marL="68580" marR="68580" marT="0" marB="0" anchor="ctr"/>
                </a:tc>
                <a:tc>
                  <a:txBody>
                    <a:bodyPr/>
                    <a:lstStyle/>
                    <a:p>
                      <a:pPr marL="171450" marR="0" indent="-171450">
                        <a:lnSpc>
                          <a:spcPct val="115000"/>
                        </a:lnSpc>
                        <a:spcBef>
                          <a:spcPts val="0"/>
                        </a:spcBef>
                        <a:spcAft>
                          <a:spcPts val="0"/>
                        </a:spcAft>
                        <a:buFont typeface="Arial" pitchFamily="34" charset="0"/>
                        <a:buChar char="•"/>
                      </a:pPr>
                      <a:r>
                        <a:rPr lang="en-SG" sz="1100" dirty="0">
                          <a:effectLst/>
                        </a:rPr>
                        <a:t>Client </a:t>
                      </a:r>
                      <a:r>
                        <a:rPr lang="en-SG" sz="1100" dirty="0" smtClean="0">
                          <a:effectLst/>
                        </a:rPr>
                        <a:t>signs </a:t>
                      </a:r>
                      <a:r>
                        <a:rPr lang="en-SG" sz="1100" dirty="0">
                          <a:effectLst/>
                        </a:rPr>
                        <a:t>reservation contract and </a:t>
                      </a:r>
                      <a:r>
                        <a:rPr lang="en-SG" sz="1100" dirty="0" smtClean="0">
                          <a:effectLst/>
                        </a:rPr>
                        <a:t>transfers US$ 15,000 deposit </a:t>
                      </a:r>
                      <a:r>
                        <a:rPr lang="en-SG" sz="1100" dirty="0">
                          <a:effectLst/>
                        </a:rPr>
                        <a:t>to Singapore Bank account</a:t>
                      </a:r>
                      <a:endParaRPr lang="en-US" sz="110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SG" sz="1100" dirty="0">
                          <a:effectLst/>
                        </a:rPr>
                        <a:t>Day 1 - 2</a:t>
                      </a:r>
                      <a:endParaRPr lang="en-US" sz="1100" dirty="0">
                        <a:effectLst/>
                        <a:latin typeface="Calibri"/>
                        <a:ea typeface="Calibri"/>
                        <a:cs typeface="Times New Roman"/>
                      </a:endParaRPr>
                    </a:p>
                  </a:txBody>
                  <a:tcPr marL="68580" marR="68580" marT="0" marB="0" anchor="ctr"/>
                </a:tc>
              </a:tr>
              <a:tr h="243662">
                <a:tc>
                  <a:txBody>
                    <a:bodyPr/>
                    <a:lstStyle/>
                    <a:p>
                      <a:pPr marL="0" marR="0" lvl="0" indent="0">
                        <a:lnSpc>
                          <a:spcPct val="115000"/>
                        </a:lnSpc>
                        <a:spcBef>
                          <a:spcPts val="0"/>
                        </a:spcBef>
                        <a:spcAft>
                          <a:spcPts val="0"/>
                        </a:spcAft>
                        <a:buFont typeface="+mj-lt"/>
                        <a:buNone/>
                      </a:pPr>
                      <a:r>
                        <a:rPr lang="en-US" sz="1100" dirty="0" smtClean="0">
                          <a:solidFill>
                            <a:schemeClr val="bg1"/>
                          </a:solidFill>
                          <a:effectLst/>
                          <a:latin typeface="Calibri"/>
                          <a:ea typeface="Calibri"/>
                          <a:cs typeface="Times New Roman"/>
                        </a:rPr>
                        <a:t>3.</a:t>
                      </a:r>
                      <a:endParaRPr lang="en-US" sz="1100" dirty="0">
                        <a:solidFill>
                          <a:schemeClr val="bg1"/>
                        </a:solidFill>
                        <a:effectLst/>
                        <a:latin typeface="Calibri"/>
                        <a:ea typeface="Calibri"/>
                        <a:cs typeface="Times New Roman"/>
                      </a:endParaRPr>
                    </a:p>
                  </a:txBody>
                  <a:tcPr marL="68580" marR="68580" marT="0" marB="0" anchor="ctr"/>
                </a:tc>
                <a:tc>
                  <a:txBody>
                    <a:bodyPr/>
                    <a:lstStyle/>
                    <a:p>
                      <a:pPr marL="171450" marR="0" indent="-171450">
                        <a:lnSpc>
                          <a:spcPct val="115000"/>
                        </a:lnSpc>
                        <a:spcBef>
                          <a:spcPts val="0"/>
                        </a:spcBef>
                        <a:spcAft>
                          <a:spcPts val="0"/>
                        </a:spcAft>
                        <a:buFont typeface="Arial" pitchFamily="34" charset="0"/>
                        <a:buChar char="•"/>
                      </a:pPr>
                      <a:r>
                        <a:rPr lang="en-SG" sz="1100" dirty="0">
                          <a:effectLst/>
                        </a:rPr>
                        <a:t>Client has </a:t>
                      </a:r>
                      <a:r>
                        <a:rPr lang="en-SG" sz="1100" dirty="0" smtClean="0">
                          <a:effectLst/>
                        </a:rPr>
                        <a:t>21 </a:t>
                      </a:r>
                      <a:r>
                        <a:rPr lang="en-SG" sz="1100" dirty="0">
                          <a:effectLst/>
                        </a:rPr>
                        <a:t>days to </a:t>
                      </a:r>
                      <a:r>
                        <a:rPr lang="en-SG" sz="1100" dirty="0" smtClean="0">
                          <a:effectLst/>
                        </a:rPr>
                        <a:t>conduct </a:t>
                      </a:r>
                      <a:r>
                        <a:rPr lang="en-SG" sz="1100" dirty="0">
                          <a:effectLst/>
                        </a:rPr>
                        <a:t>land due diligence </a:t>
                      </a:r>
                      <a:endParaRPr lang="en-US" sz="110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SG" sz="1100" dirty="0">
                          <a:effectLst/>
                        </a:rPr>
                        <a:t>Day 2- </a:t>
                      </a:r>
                      <a:r>
                        <a:rPr lang="en-SG" sz="1100" dirty="0" smtClean="0">
                          <a:effectLst/>
                        </a:rPr>
                        <a:t>21</a:t>
                      </a:r>
                      <a:endParaRPr lang="en-US" sz="1100" dirty="0">
                        <a:effectLst/>
                        <a:latin typeface="Calibri"/>
                        <a:ea typeface="Calibri"/>
                        <a:cs typeface="Times New Roman"/>
                      </a:endParaRPr>
                    </a:p>
                  </a:txBody>
                  <a:tcPr marL="68580" marR="68580" marT="0" marB="0" anchor="ctr"/>
                </a:tc>
              </a:tr>
              <a:tr h="487326">
                <a:tc>
                  <a:txBody>
                    <a:bodyPr/>
                    <a:lstStyle/>
                    <a:p>
                      <a:pPr marL="0" marR="0" lvl="0" indent="0">
                        <a:lnSpc>
                          <a:spcPct val="115000"/>
                        </a:lnSpc>
                        <a:spcBef>
                          <a:spcPts val="0"/>
                        </a:spcBef>
                        <a:spcAft>
                          <a:spcPts val="0"/>
                        </a:spcAft>
                        <a:buFont typeface="+mj-lt"/>
                        <a:buNone/>
                      </a:pPr>
                      <a:r>
                        <a:rPr lang="en-US" sz="1100" dirty="0" smtClean="0">
                          <a:solidFill>
                            <a:schemeClr val="bg1"/>
                          </a:solidFill>
                          <a:effectLst/>
                          <a:latin typeface="Calibri"/>
                          <a:ea typeface="Calibri"/>
                          <a:cs typeface="Times New Roman"/>
                        </a:rPr>
                        <a:t>4.</a:t>
                      </a:r>
                      <a:endParaRPr lang="en-US" sz="1100" dirty="0">
                        <a:solidFill>
                          <a:schemeClr val="bg1"/>
                        </a:solidFill>
                        <a:effectLst/>
                        <a:latin typeface="Calibri"/>
                        <a:ea typeface="Calibri"/>
                        <a:cs typeface="Times New Roman"/>
                      </a:endParaRPr>
                    </a:p>
                  </a:txBody>
                  <a:tcPr marL="68580" marR="68580" marT="0" marB="0" anchor="ctr"/>
                </a:tc>
                <a:tc>
                  <a:txBody>
                    <a:bodyPr/>
                    <a:lstStyle/>
                    <a:p>
                      <a:pPr marL="171450" marR="0" indent="-171450">
                        <a:lnSpc>
                          <a:spcPct val="115000"/>
                        </a:lnSpc>
                        <a:spcBef>
                          <a:spcPts val="0"/>
                        </a:spcBef>
                        <a:spcAft>
                          <a:spcPts val="0"/>
                        </a:spcAft>
                        <a:buFont typeface="Arial" pitchFamily="34" charset="0"/>
                        <a:buChar char="•"/>
                      </a:pPr>
                      <a:r>
                        <a:rPr lang="en-SG" sz="1100" dirty="0">
                          <a:effectLst/>
                        </a:rPr>
                        <a:t>Client pays first </a:t>
                      </a:r>
                      <a:r>
                        <a:rPr lang="en-SG" sz="1100" dirty="0" smtClean="0">
                          <a:effectLst/>
                        </a:rPr>
                        <a:t>instalment of 50%</a:t>
                      </a:r>
                      <a:r>
                        <a:rPr lang="en-SG" sz="1100" baseline="0" dirty="0" smtClean="0">
                          <a:effectLst/>
                        </a:rPr>
                        <a:t> of Purchase Price (US$ 15,000 deposit is deducted from the first instalment)</a:t>
                      </a:r>
                      <a:r>
                        <a:rPr lang="en-SG" sz="1100" dirty="0" smtClean="0">
                          <a:effectLst/>
                        </a:rPr>
                        <a:t> </a:t>
                      </a:r>
                      <a:r>
                        <a:rPr lang="en-SG" sz="1100" dirty="0">
                          <a:effectLst/>
                        </a:rPr>
                        <a:t>of </a:t>
                      </a:r>
                      <a:r>
                        <a:rPr lang="en-SG" sz="1100" dirty="0" smtClean="0">
                          <a:effectLst/>
                        </a:rPr>
                        <a:t>Purchase Price upon </a:t>
                      </a:r>
                      <a:r>
                        <a:rPr lang="en-SG" sz="1100" dirty="0">
                          <a:effectLst/>
                        </a:rPr>
                        <a:t>signing of the </a:t>
                      </a:r>
                      <a:r>
                        <a:rPr lang="en-SG" sz="1100" b="1" dirty="0">
                          <a:effectLst/>
                        </a:rPr>
                        <a:t>Vacant Land Sales and Purchase Agreement</a:t>
                      </a:r>
                      <a:r>
                        <a:rPr lang="en-SG" sz="1100" dirty="0">
                          <a:effectLst/>
                        </a:rPr>
                        <a:t> to Singapore Bank </a:t>
                      </a:r>
                      <a:r>
                        <a:rPr lang="en-SG" sz="1100" dirty="0" smtClean="0">
                          <a:effectLst/>
                        </a:rPr>
                        <a:t>account</a:t>
                      </a:r>
                    </a:p>
                    <a:p>
                      <a:pPr marL="171450" marR="0" indent="-171450">
                        <a:lnSpc>
                          <a:spcPct val="115000"/>
                        </a:lnSpc>
                        <a:spcBef>
                          <a:spcPts val="0"/>
                        </a:spcBef>
                        <a:spcAft>
                          <a:spcPts val="0"/>
                        </a:spcAft>
                        <a:buFont typeface="Arial" pitchFamily="34" charset="0"/>
                        <a:buChar char="•"/>
                      </a:pPr>
                      <a:r>
                        <a:rPr lang="en-SG" sz="1100" dirty="0" smtClean="0">
                          <a:effectLst/>
                          <a:latin typeface="Calibri"/>
                          <a:ea typeface="Calibri"/>
                          <a:cs typeface="Times New Roman"/>
                        </a:rPr>
                        <a:t>Concurrently execute </a:t>
                      </a:r>
                      <a:r>
                        <a:rPr lang="en-SG" sz="1100" b="1" dirty="0" smtClean="0">
                          <a:effectLst/>
                          <a:latin typeface="Calibri"/>
                          <a:ea typeface="Calibri"/>
                          <a:cs typeface="Times New Roman"/>
                        </a:rPr>
                        <a:t>Management and Infrastructure Service Agreement</a:t>
                      </a:r>
                      <a:endParaRPr lang="en-US" sz="1100" b="1"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SG" sz="1100" dirty="0">
                          <a:effectLst/>
                        </a:rPr>
                        <a:t>Day </a:t>
                      </a:r>
                      <a:r>
                        <a:rPr lang="en-SG" sz="1100" dirty="0" smtClean="0">
                          <a:effectLst/>
                        </a:rPr>
                        <a:t>21</a:t>
                      </a:r>
                      <a:endParaRPr lang="en-US" sz="1100" dirty="0">
                        <a:effectLst/>
                        <a:latin typeface="Calibri"/>
                        <a:ea typeface="Calibri"/>
                        <a:cs typeface="Times New Roman"/>
                      </a:endParaRPr>
                    </a:p>
                  </a:txBody>
                  <a:tcPr marL="68580" marR="68580" marT="0" marB="0" anchor="ctr"/>
                </a:tc>
              </a:tr>
              <a:tr h="730988">
                <a:tc>
                  <a:txBody>
                    <a:bodyPr/>
                    <a:lstStyle/>
                    <a:p>
                      <a:pPr marL="0" marR="0" lvl="0" indent="0">
                        <a:lnSpc>
                          <a:spcPct val="115000"/>
                        </a:lnSpc>
                        <a:spcBef>
                          <a:spcPts val="0"/>
                        </a:spcBef>
                        <a:spcAft>
                          <a:spcPts val="0"/>
                        </a:spcAft>
                        <a:buFont typeface="+mj-lt"/>
                        <a:buNone/>
                      </a:pPr>
                      <a:r>
                        <a:rPr lang="en-US" sz="1100" dirty="0" smtClean="0">
                          <a:solidFill>
                            <a:schemeClr val="bg1"/>
                          </a:solidFill>
                          <a:effectLst/>
                          <a:latin typeface="Calibri"/>
                          <a:ea typeface="Calibri"/>
                          <a:cs typeface="Times New Roman"/>
                        </a:rPr>
                        <a:t>5.</a:t>
                      </a:r>
                      <a:endParaRPr lang="en-US" sz="1100" dirty="0">
                        <a:solidFill>
                          <a:schemeClr val="bg1"/>
                        </a:solidFill>
                        <a:effectLst/>
                        <a:latin typeface="Calibri"/>
                        <a:ea typeface="Calibri"/>
                        <a:cs typeface="Times New Roman"/>
                      </a:endParaRPr>
                    </a:p>
                  </a:txBody>
                  <a:tcPr marL="68580" marR="68580" marT="0" marB="0" anchor="ctr"/>
                </a:tc>
                <a:tc>
                  <a:txBody>
                    <a:bodyPr/>
                    <a:lstStyle/>
                    <a:p>
                      <a:pPr marL="171450" marR="0" indent="-171450">
                        <a:lnSpc>
                          <a:spcPct val="115000"/>
                        </a:lnSpc>
                        <a:spcBef>
                          <a:spcPts val="0"/>
                        </a:spcBef>
                        <a:spcAft>
                          <a:spcPts val="0"/>
                        </a:spcAft>
                        <a:buFont typeface="Arial" pitchFamily="34" charset="0"/>
                        <a:buChar char="•"/>
                      </a:pPr>
                      <a:r>
                        <a:rPr lang="en-SG" sz="1100" dirty="0" smtClean="0">
                          <a:effectLst/>
                        </a:rPr>
                        <a:t>Upon Issuance of final land</a:t>
                      </a:r>
                      <a:r>
                        <a:rPr lang="en-SG" sz="1100" baseline="0" dirty="0" smtClean="0">
                          <a:effectLst/>
                        </a:rPr>
                        <a:t> certificates:</a:t>
                      </a:r>
                    </a:p>
                    <a:p>
                      <a:pPr marL="628650" marR="0" lvl="1" indent="-171450">
                        <a:lnSpc>
                          <a:spcPct val="115000"/>
                        </a:lnSpc>
                        <a:spcBef>
                          <a:spcPts val="0"/>
                        </a:spcBef>
                        <a:spcAft>
                          <a:spcPts val="0"/>
                        </a:spcAft>
                        <a:buFont typeface="Arial" pitchFamily="34" charset="0"/>
                        <a:buChar char="•"/>
                      </a:pPr>
                      <a:r>
                        <a:rPr lang="en-SG" sz="1100" dirty="0" smtClean="0">
                          <a:effectLst/>
                        </a:rPr>
                        <a:t>Client </a:t>
                      </a:r>
                      <a:r>
                        <a:rPr lang="en-SG" sz="1100" dirty="0">
                          <a:effectLst/>
                        </a:rPr>
                        <a:t>pays second payment being 35% of purchase </a:t>
                      </a:r>
                      <a:r>
                        <a:rPr lang="en-SG" sz="1100" dirty="0" smtClean="0">
                          <a:effectLst/>
                        </a:rPr>
                        <a:t>price</a:t>
                      </a:r>
                    </a:p>
                    <a:p>
                      <a:pPr marL="628650" marR="0" lvl="1" indent="-171450">
                        <a:lnSpc>
                          <a:spcPct val="115000"/>
                        </a:lnSpc>
                        <a:spcBef>
                          <a:spcPts val="0"/>
                        </a:spcBef>
                        <a:spcAft>
                          <a:spcPts val="0"/>
                        </a:spcAft>
                        <a:buFont typeface="Arial" pitchFamily="34" charset="0"/>
                        <a:buChar char="•"/>
                      </a:pPr>
                      <a:r>
                        <a:rPr lang="en-SG" sz="1100" dirty="0" smtClean="0">
                          <a:effectLst/>
                        </a:rPr>
                        <a:t>Execute</a:t>
                      </a:r>
                      <a:r>
                        <a:rPr lang="en-SG" sz="1100" baseline="0" dirty="0" smtClean="0">
                          <a:effectLst/>
                        </a:rPr>
                        <a:t> </a:t>
                      </a:r>
                      <a:r>
                        <a:rPr lang="en-SG" sz="1100" b="1" dirty="0" smtClean="0">
                          <a:effectLst/>
                        </a:rPr>
                        <a:t>Deed </a:t>
                      </a:r>
                      <a:r>
                        <a:rPr lang="en-SG" sz="1100" b="1" dirty="0">
                          <a:effectLst/>
                        </a:rPr>
                        <a:t>of Sale and Purchase</a:t>
                      </a:r>
                      <a:r>
                        <a:rPr lang="en-SG" sz="1100" dirty="0">
                          <a:effectLst/>
                        </a:rPr>
                        <a:t> (Akta Jual Beli or “AJB”) of the Land before a </a:t>
                      </a:r>
                      <a:r>
                        <a:rPr lang="en-SG" sz="1100" dirty="0" smtClean="0">
                          <a:effectLst/>
                        </a:rPr>
                        <a:t>PPAT;</a:t>
                      </a:r>
                    </a:p>
                    <a:p>
                      <a:pPr marL="628650" marR="0" lvl="1" indent="-171450">
                        <a:lnSpc>
                          <a:spcPct val="115000"/>
                        </a:lnSpc>
                        <a:spcBef>
                          <a:spcPts val="0"/>
                        </a:spcBef>
                        <a:spcAft>
                          <a:spcPts val="0"/>
                        </a:spcAft>
                        <a:buFont typeface="Arial" pitchFamily="34" charset="0"/>
                        <a:buChar char="•"/>
                      </a:pPr>
                      <a:r>
                        <a:rPr lang="en-SG" sz="1100" dirty="0" smtClean="0">
                          <a:effectLst/>
                        </a:rPr>
                        <a:t>And</a:t>
                      </a:r>
                      <a:r>
                        <a:rPr lang="en-SG" sz="1100" baseline="0" dirty="0" smtClean="0">
                          <a:effectLst/>
                        </a:rPr>
                        <a:t> / </a:t>
                      </a:r>
                      <a:r>
                        <a:rPr lang="en-SG" sz="1100" dirty="0" smtClean="0">
                          <a:effectLst/>
                        </a:rPr>
                        <a:t>or </a:t>
                      </a:r>
                      <a:r>
                        <a:rPr lang="en-SG" sz="1100" dirty="0">
                          <a:effectLst/>
                        </a:rPr>
                        <a:t>(ii) the </a:t>
                      </a:r>
                      <a:r>
                        <a:rPr lang="en-SG" sz="1100" b="1" dirty="0">
                          <a:effectLst/>
                        </a:rPr>
                        <a:t>Deed of Leasehold Agreement</a:t>
                      </a:r>
                      <a:r>
                        <a:rPr lang="en-SG" sz="1100" dirty="0">
                          <a:effectLst/>
                        </a:rPr>
                        <a:t> of the Land before a </a:t>
                      </a:r>
                      <a:r>
                        <a:rPr lang="en-SG" sz="1100" dirty="0" smtClean="0">
                          <a:effectLst/>
                        </a:rPr>
                        <a:t>PPAT;</a:t>
                      </a:r>
                    </a:p>
                    <a:p>
                      <a:pPr marL="171450" marR="0" indent="-171450">
                        <a:lnSpc>
                          <a:spcPct val="115000"/>
                        </a:lnSpc>
                        <a:spcBef>
                          <a:spcPts val="0"/>
                        </a:spcBef>
                        <a:spcAft>
                          <a:spcPts val="0"/>
                        </a:spcAft>
                        <a:buFont typeface="Arial" pitchFamily="34" charset="0"/>
                        <a:buChar char="•"/>
                      </a:pPr>
                      <a:r>
                        <a:rPr lang="en-SG" sz="1100" dirty="0" smtClean="0">
                          <a:effectLst/>
                        </a:rPr>
                        <a:t>Client </a:t>
                      </a:r>
                      <a:r>
                        <a:rPr lang="en-SG" sz="1100" dirty="0">
                          <a:effectLst/>
                        </a:rPr>
                        <a:t>can appoint a POA with notary to do this on their behalf if they </a:t>
                      </a:r>
                      <a:r>
                        <a:rPr lang="en-SG" sz="1100" dirty="0" smtClean="0">
                          <a:effectLst/>
                        </a:rPr>
                        <a:t>wish</a:t>
                      </a:r>
                    </a:p>
                    <a:p>
                      <a:pPr marL="171450" marR="0" indent="-171450">
                        <a:lnSpc>
                          <a:spcPct val="115000"/>
                        </a:lnSpc>
                        <a:spcBef>
                          <a:spcPts val="0"/>
                        </a:spcBef>
                        <a:spcAft>
                          <a:spcPts val="0"/>
                        </a:spcAft>
                        <a:buFont typeface="Arial" pitchFamily="34" charset="0"/>
                        <a:buChar char="•"/>
                      </a:pPr>
                      <a:r>
                        <a:rPr lang="en-SG" sz="1100" dirty="0" smtClean="0">
                          <a:effectLst/>
                          <a:latin typeface="Calibri"/>
                          <a:ea typeface="Calibri"/>
                          <a:cs typeface="Times New Roman"/>
                        </a:rPr>
                        <a:t>If buyer uses SSG’s local Partner, this step happens concurrently with step 4</a:t>
                      </a:r>
                      <a:endParaRPr lang="en-US" sz="110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SG" sz="1100" dirty="0">
                          <a:effectLst/>
                        </a:rPr>
                        <a:t>Day 21</a:t>
                      </a:r>
                      <a:endParaRPr lang="en-US" sz="1100" dirty="0">
                        <a:effectLst/>
                        <a:latin typeface="Calibri"/>
                        <a:ea typeface="Calibri"/>
                        <a:cs typeface="Times New Roman"/>
                      </a:endParaRPr>
                    </a:p>
                  </a:txBody>
                  <a:tcPr marL="68580" marR="68580" marT="0" marB="0" anchor="ctr"/>
                </a:tc>
              </a:tr>
              <a:tr h="1079965">
                <a:tc>
                  <a:txBody>
                    <a:bodyPr/>
                    <a:lstStyle/>
                    <a:p>
                      <a:pPr marL="0" marR="0" lvl="0" indent="0">
                        <a:lnSpc>
                          <a:spcPct val="115000"/>
                        </a:lnSpc>
                        <a:spcBef>
                          <a:spcPts val="0"/>
                        </a:spcBef>
                        <a:spcAft>
                          <a:spcPts val="0"/>
                        </a:spcAft>
                        <a:buFont typeface="+mj-lt"/>
                        <a:buNone/>
                      </a:pPr>
                      <a:r>
                        <a:rPr lang="en-US" sz="1100" dirty="0" smtClean="0">
                          <a:solidFill>
                            <a:schemeClr val="bg1"/>
                          </a:solidFill>
                          <a:effectLst/>
                          <a:latin typeface="Calibri"/>
                          <a:ea typeface="Calibri"/>
                          <a:cs typeface="Times New Roman"/>
                        </a:rPr>
                        <a:t>6.</a:t>
                      </a:r>
                      <a:endParaRPr lang="en-US" sz="1100" dirty="0">
                        <a:solidFill>
                          <a:schemeClr val="bg1"/>
                        </a:solidFill>
                        <a:effectLst/>
                        <a:latin typeface="Calibri"/>
                        <a:ea typeface="Calibri"/>
                        <a:cs typeface="Times New Roman"/>
                      </a:endParaRPr>
                    </a:p>
                  </a:txBody>
                  <a:tcPr marL="68580" marR="68580" marT="0" marB="0" anchor="ctr"/>
                </a:tc>
                <a:tc>
                  <a:txBody>
                    <a:bodyPr/>
                    <a:lstStyle/>
                    <a:p>
                      <a:pPr marL="171450" marR="0" indent="-171450">
                        <a:lnSpc>
                          <a:spcPct val="115000"/>
                        </a:lnSpc>
                        <a:spcBef>
                          <a:spcPts val="0"/>
                        </a:spcBef>
                        <a:spcAft>
                          <a:spcPts val="0"/>
                        </a:spcAft>
                        <a:buFont typeface="Arial" pitchFamily="34" charset="0"/>
                        <a:buChar char="•"/>
                      </a:pPr>
                      <a:r>
                        <a:rPr lang="en-SG" sz="1100" dirty="0">
                          <a:effectLst/>
                        </a:rPr>
                        <a:t>Client also pays to the Singapore account the following management fees (which would be sent along with payment 5):</a:t>
                      </a:r>
                      <a:endParaRPr lang="en-US" sz="1100" dirty="0">
                        <a:effectLst/>
                      </a:endParaRPr>
                    </a:p>
                    <a:p>
                      <a:pPr marL="628650" marR="0" lvl="1" indent="-171450" algn="l" defTabSz="914400" rtl="0" eaLnBrk="1" latinLnBrk="0" hangingPunct="1">
                        <a:lnSpc>
                          <a:spcPct val="115000"/>
                        </a:lnSpc>
                        <a:spcBef>
                          <a:spcPts val="0"/>
                        </a:spcBef>
                        <a:spcAft>
                          <a:spcPts val="0"/>
                        </a:spcAft>
                        <a:buFont typeface="Arial" pitchFamily="34" charset="0"/>
                        <a:buChar char="•"/>
                      </a:pPr>
                      <a:r>
                        <a:rPr lang="en-SG" sz="1100" kern="1200" dirty="0">
                          <a:solidFill>
                            <a:schemeClr val="dk1"/>
                          </a:solidFill>
                          <a:effectLst/>
                          <a:latin typeface="+mn-lt"/>
                          <a:ea typeface="+mn-ea"/>
                          <a:cs typeface="+mn-cs"/>
                        </a:rPr>
                        <a:t>Annual Community Management Fee: </a:t>
                      </a:r>
                      <a:r>
                        <a:rPr lang="en-SG" sz="1100" kern="1200" dirty="0" smtClean="0">
                          <a:solidFill>
                            <a:schemeClr val="dk1"/>
                          </a:solidFill>
                          <a:effectLst/>
                          <a:latin typeface="+mn-lt"/>
                          <a:ea typeface="+mn-ea"/>
                          <a:cs typeface="+mn-cs"/>
                        </a:rPr>
                        <a:t>US$ 2,000 (until infrastructure complete)</a:t>
                      </a:r>
                      <a:endParaRPr lang="en-US" sz="1100" kern="1200" dirty="0">
                        <a:solidFill>
                          <a:schemeClr val="dk1"/>
                        </a:solidFill>
                        <a:effectLst/>
                        <a:latin typeface="+mn-lt"/>
                        <a:ea typeface="+mn-ea"/>
                        <a:cs typeface="+mn-cs"/>
                      </a:endParaRPr>
                    </a:p>
                    <a:p>
                      <a:pPr marL="628650" marR="0" lvl="1" indent="-171450" algn="l" defTabSz="914400" rtl="0" eaLnBrk="1" latinLnBrk="0" hangingPunct="1">
                        <a:lnSpc>
                          <a:spcPct val="115000"/>
                        </a:lnSpc>
                        <a:spcBef>
                          <a:spcPts val="0"/>
                        </a:spcBef>
                        <a:spcAft>
                          <a:spcPts val="0"/>
                        </a:spcAft>
                        <a:buFont typeface="Arial" pitchFamily="34" charset="0"/>
                        <a:buChar char="•"/>
                      </a:pPr>
                      <a:r>
                        <a:rPr lang="en-SG" sz="1100" kern="1200" dirty="0">
                          <a:solidFill>
                            <a:schemeClr val="dk1"/>
                          </a:solidFill>
                          <a:effectLst/>
                          <a:latin typeface="+mn-lt"/>
                          <a:ea typeface="+mn-ea"/>
                          <a:cs typeface="+mn-cs"/>
                        </a:rPr>
                        <a:t>Individual Management </a:t>
                      </a:r>
                      <a:r>
                        <a:rPr lang="en-SG" sz="1100" kern="1200" dirty="0" smtClean="0">
                          <a:solidFill>
                            <a:schemeClr val="dk1"/>
                          </a:solidFill>
                          <a:effectLst/>
                          <a:latin typeface="+mn-lt"/>
                          <a:ea typeface="+mn-ea"/>
                          <a:cs typeface="+mn-cs"/>
                        </a:rPr>
                        <a:t>Fee: US$ 600 (optional)</a:t>
                      </a:r>
                      <a:endParaRPr lang="en-US" sz="1100" kern="1200" dirty="0">
                        <a:solidFill>
                          <a:schemeClr val="dk1"/>
                        </a:solidFill>
                        <a:effectLst/>
                        <a:latin typeface="+mn-lt"/>
                        <a:ea typeface="+mn-ea"/>
                        <a:cs typeface="+mn-cs"/>
                      </a:endParaRPr>
                    </a:p>
                    <a:p>
                      <a:pPr marL="628650" marR="0" lvl="1" indent="-171450" algn="l" defTabSz="914400" rtl="0" eaLnBrk="1" latinLnBrk="0" hangingPunct="1">
                        <a:lnSpc>
                          <a:spcPct val="115000"/>
                        </a:lnSpc>
                        <a:spcBef>
                          <a:spcPts val="0"/>
                        </a:spcBef>
                        <a:spcAft>
                          <a:spcPts val="0"/>
                        </a:spcAft>
                        <a:buFont typeface="Arial" pitchFamily="34" charset="0"/>
                        <a:buChar char="•"/>
                      </a:pPr>
                      <a:r>
                        <a:rPr lang="en-SG" sz="1100" kern="1200" dirty="0">
                          <a:solidFill>
                            <a:schemeClr val="dk1"/>
                          </a:solidFill>
                          <a:effectLst/>
                          <a:latin typeface="+mn-lt"/>
                          <a:ea typeface="+mn-ea"/>
                          <a:cs typeface="+mn-cs"/>
                        </a:rPr>
                        <a:t>One off Sinking Fund </a:t>
                      </a:r>
                      <a:r>
                        <a:rPr lang="en-SG" sz="1100" kern="1200" dirty="0" smtClean="0">
                          <a:solidFill>
                            <a:schemeClr val="dk1"/>
                          </a:solidFill>
                          <a:effectLst/>
                          <a:latin typeface="+mn-lt"/>
                          <a:ea typeface="+mn-ea"/>
                          <a:cs typeface="+mn-cs"/>
                        </a:rPr>
                        <a:t>Fee: US$ 1,000</a:t>
                      </a:r>
                      <a:endParaRPr lang="en-US" sz="1100" kern="1200" dirty="0">
                        <a:solidFill>
                          <a:schemeClr val="dk1"/>
                        </a:solidFill>
                        <a:effectLst/>
                        <a:latin typeface="+mn-lt"/>
                        <a:ea typeface="+mn-ea"/>
                        <a:cs typeface="+mn-cs"/>
                      </a:endParaRPr>
                    </a:p>
                  </a:txBody>
                  <a:tcPr marL="68580" marR="68580" marT="0" marB="0" anchor="ctr"/>
                </a:tc>
                <a:tc>
                  <a:txBody>
                    <a:bodyPr/>
                    <a:lstStyle/>
                    <a:p>
                      <a:pPr marL="0" marR="0">
                        <a:lnSpc>
                          <a:spcPct val="115000"/>
                        </a:lnSpc>
                        <a:spcBef>
                          <a:spcPts val="0"/>
                        </a:spcBef>
                        <a:spcAft>
                          <a:spcPts val="0"/>
                        </a:spcAft>
                      </a:pPr>
                      <a:r>
                        <a:rPr lang="en-SG" sz="1100" dirty="0">
                          <a:effectLst/>
                        </a:rPr>
                        <a:t>Day 21</a:t>
                      </a:r>
                      <a:endParaRPr lang="en-US" sz="1100" dirty="0">
                        <a:effectLst/>
                        <a:latin typeface="Calibri"/>
                        <a:ea typeface="Calibri"/>
                        <a:cs typeface="Times New Roman"/>
                      </a:endParaRPr>
                    </a:p>
                  </a:txBody>
                  <a:tcPr marL="68580" marR="68580" marT="0" marB="0" anchor="ctr"/>
                </a:tc>
              </a:tr>
              <a:tr h="487326">
                <a:tc>
                  <a:txBody>
                    <a:bodyPr/>
                    <a:lstStyle/>
                    <a:p>
                      <a:pPr marL="0" marR="0" lvl="0" indent="0">
                        <a:lnSpc>
                          <a:spcPct val="115000"/>
                        </a:lnSpc>
                        <a:spcBef>
                          <a:spcPts val="0"/>
                        </a:spcBef>
                        <a:spcAft>
                          <a:spcPts val="0"/>
                        </a:spcAft>
                        <a:buFont typeface="+mj-lt"/>
                        <a:buNone/>
                      </a:pPr>
                      <a:r>
                        <a:rPr lang="en-US" sz="1100" dirty="0" smtClean="0">
                          <a:solidFill>
                            <a:schemeClr val="bg1"/>
                          </a:solidFill>
                          <a:effectLst/>
                          <a:latin typeface="Calibri"/>
                          <a:ea typeface="Calibri"/>
                          <a:cs typeface="Times New Roman"/>
                        </a:rPr>
                        <a:t>7.</a:t>
                      </a:r>
                      <a:endParaRPr lang="en-US" sz="1100" dirty="0">
                        <a:solidFill>
                          <a:schemeClr val="bg1"/>
                        </a:solidFill>
                        <a:effectLst/>
                        <a:latin typeface="Calibri"/>
                        <a:ea typeface="Calibri"/>
                        <a:cs typeface="Times New Roman"/>
                      </a:endParaRPr>
                    </a:p>
                  </a:txBody>
                  <a:tcPr marL="68580" marR="68580" marT="0" marB="0" anchor="ctr"/>
                </a:tc>
                <a:tc>
                  <a:txBody>
                    <a:bodyPr/>
                    <a:lstStyle/>
                    <a:p>
                      <a:pPr marL="171450" marR="0" indent="-171450">
                        <a:lnSpc>
                          <a:spcPct val="115000"/>
                        </a:lnSpc>
                        <a:spcBef>
                          <a:spcPts val="0"/>
                        </a:spcBef>
                        <a:spcAft>
                          <a:spcPts val="0"/>
                        </a:spcAft>
                        <a:buFont typeface="Arial" pitchFamily="34" charset="0"/>
                        <a:buChar char="•"/>
                      </a:pPr>
                      <a:r>
                        <a:rPr lang="en-SG" sz="1100" dirty="0">
                          <a:effectLst/>
                        </a:rPr>
                        <a:t>If client is using </a:t>
                      </a:r>
                      <a:r>
                        <a:rPr lang="en-SG" sz="1100" dirty="0" smtClean="0">
                          <a:effectLst/>
                        </a:rPr>
                        <a:t>SSG’s local partner, then</a:t>
                      </a:r>
                      <a:r>
                        <a:rPr lang="en-SG" sz="1100" baseline="0" dirty="0" smtClean="0">
                          <a:effectLst/>
                        </a:rPr>
                        <a:t> </a:t>
                      </a:r>
                      <a:r>
                        <a:rPr lang="en-SG" sz="1100" dirty="0" smtClean="0">
                          <a:effectLst/>
                        </a:rPr>
                        <a:t>client </a:t>
                      </a:r>
                      <a:r>
                        <a:rPr lang="en-SG" sz="1100" dirty="0">
                          <a:effectLst/>
                        </a:rPr>
                        <a:t>pays </a:t>
                      </a:r>
                      <a:r>
                        <a:rPr lang="en-SG" sz="1100" dirty="0" smtClean="0">
                          <a:effectLst/>
                        </a:rPr>
                        <a:t>US$ 1,000 USD </a:t>
                      </a:r>
                      <a:r>
                        <a:rPr lang="en-SG" sz="1100" dirty="0">
                          <a:effectLst/>
                        </a:rPr>
                        <a:t>to </a:t>
                      </a:r>
                      <a:r>
                        <a:rPr lang="en-SG" sz="1100" dirty="0" smtClean="0">
                          <a:effectLst/>
                        </a:rPr>
                        <a:t>the local partner </a:t>
                      </a:r>
                      <a:r>
                        <a:rPr lang="en-SG" sz="1100" dirty="0">
                          <a:effectLst/>
                        </a:rPr>
                        <a:t>(which would be sent along with payment 5)</a:t>
                      </a:r>
                      <a:endParaRPr lang="en-US" sz="110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SG" sz="1100" dirty="0">
                          <a:effectLst/>
                        </a:rPr>
                        <a:t>Day 21</a:t>
                      </a:r>
                      <a:endParaRPr lang="en-US" sz="1100" dirty="0">
                        <a:effectLst/>
                        <a:latin typeface="Calibri"/>
                        <a:ea typeface="Calibri"/>
                        <a:cs typeface="Times New Roman"/>
                      </a:endParaRPr>
                    </a:p>
                  </a:txBody>
                  <a:tcPr marL="68580" marR="68580" marT="0" marB="0" anchor="ctr"/>
                </a:tc>
              </a:tr>
              <a:tr h="243662">
                <a:tc>
                  <a:txBody>
                    <a:bodyPr/>
                    <a:lstStyle/>
                    <a:p>
                      <a:pPr marL="0" marR="0" lvl="0" indent="0">
                        <a:lnSpc>
                          <a:spcPct val="115000"/>
                        </a:lnSpc>
                        <a:spcBef>
                          <a:spcPts val="0"/>
                        </a:spcBef>
                        <a:spcAft>
                          <a:spcPts val="0"/>
                        </a:spcAft>
                        <a:buFont typeface="+mj-lt"/>
                        <a:buNone/>
                      </a:pPr>
                      <a:r>
                        <a:rPr lang="en-US" sz="1100" dirty="0" smtClean="0">
                          <a:solidFill>
                            <a:schemeClr val="bg1"/>
                          </a:solidFill>
                          <a:effectLst/>
                          <a:latin typeface="Calibri"/>
                          <a:ea typeface="Calibri"/>
                          <a:cs typeface="Times New Roman"/>
                        </a:rPr>
                        <a:t>8.</a:t>
                      </a:r>
                      <a:endParaRPr lang="en-US" sz="1100" dirty="0">
                        <a:solidFill>
                          <a:schemeClr val="bg1"/>
                        </a:solidFill>
                        <a:effectLst/>
                        <a:latin typeface="Calibri"/>
                        <a:ea typeface="Calibri"/>
                        <a:cs typeface="Times New Roman"/>
                      </a:endParaRPr>
                    </a:p>
                  </a:txBody>
                  <a:tcPr marL="68580" marR="68580" marT="0" marB="0" anchor="ctr"/>
                </a:tc>
                <a:tc>
                  <a:txBody>
                    <a:bodyPr/>
                    <a:lstStyle/>
                    <a:p>
                      <a:pPr marL="171450" marR="0" indent="-171450">
                        <a:lnSpc>
                          <a:spcPct val="115000"/>
                        </a:lnSpc>
                        <a:spcBef>
                          <a:spcPts val="0"/>
                        </a:spcBef>
                        <a:spcAft>
                          <a:spcPts val="0"/>
                        </a:spcAft>
                        <a:buFont typeface="Arial" pitchFamily="34" charset="0"/>
                        <a:buChar char="•"/>
                      </a:pPr>
                      <a:r>
                        <a:rPr lang="en-SG" sz="1100" dirty="0">
                          <a:effectLst/>
                        </a:rPr>
                        <a:t>Client pays final payment of 15% when final infrastructure is provided if it hasn’t already been </a:t>
                      </a:r>
                      <a:r>
                        <a:rPr lang="en-SG" sz="1100" dirty="0" smtClean="0">
                          <a:effectLst/>
                        </a:rPr>
                        <a:t>completed</a:t>
                      </a:r>
                      <a:endParaRPr lang="en-US" sz="110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SG" sz="1100" dirty="0">
                          <a:effectLst/>
                        </a:rPr>
                        <a:t>TBA</a:t>
                      </a:r>
                      <a:endParaRPr lang="en-US" sz="1100" dirty="0">
                        <a:effectLst/>
                        <a:latin typeface="Calibri"/>
                        <a:ea typeface="Calibri"/>
                        <a:cs typeface="Times New Roman"/>
                      </a:endParaRPr>
                    </a:p>
                  </a:txBody>
                  <a:tcPr marL="68580" marR="68580" marT="0" marB="0" anchor="ctr"/>
                </a:tc>
              </a:tr>
            </a:tbl>
          </a:graphicData>
        </a:graphic>
      </p:graphicFrame>
      <p:cxnSp>
        <p:nvCxnSpPr>
          <p:cNvPr id="29" name="Straight Connector 28"/>
          <p:cNvCxnSpPr/>
          <p:nvPr/>
        </p:nvCxnSpPr>
        <p:spPr>
          <a:xfrm>
            <a:off x="647700" y="685800"/>
            <a:ext cx="7772400" cy="0"/>
          </a:xfrm>
          <a:prstGeom prst="line">
            <a:avLst/>
          </a:prstGeom>
          <a:ln>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647700" y="314325"/>
            <a:ext cx="2614562" cy="369332"/>
          </a:xfrm>
          <a:prstGeom prst="rect">
            <a:avLst/>
          </a:prstGeom>
        </p:spPr>
        <p:txBody>
          <a:bodyPr wrap="none">
            <a:spAutoFit/>
          </a:bodyPr>
          <a:lstStyle/>
          <a:p>
            <a:r>
              <a:rPr lang="en-SG" i="1" dirty="0" smtClean="0">
                <a:solidFill>
                  <a:schemeClr val="accent1"/>
                </a:solidFill>
              </a:rPr>
              <a:t>Stage One – Process Steps</a:t>
            </a:r>
            <a:endParaRPr lang="en-US" dirty="0">
              <a:solidFill>
                <a:schemeClr val="accent1"/>
              </a:solidFill>
            </a:endParaRPr>
          </a:p>
        </p:txBody>
      </p:sp>
      <p:sp>
        <p:nvSpPr>
          <p:cNvPr id="6" name="Text Box 4"/>
          <p:cNvSpPr txBox="1">
            <a:spLocks noChangeArrowheads="1"/>
          </p:cNvSpPr>
          <p:nvPr>
            <p:custDataLst>
              <p:tags r:id="rId1"/>
            </p:custDataLst>
          </p:nvPr>
        </p:nvSpPr>
        <p:spPr bwMode="auto">
          <a:xfrm>
            <a:off x="685800" y="828675"/>
            <a:ext cx="7772400" cy="381000"/>
          </a:xfrm>
          <a:prstGeom prst="rect">
            <a:avLst/>
          </a:prstGeom>
          <a:noFill/>
          <a:ln w="9525">
            <a:noFill/>
            <a:miter lim="800000"/>
            <a:headEnd/>
            <a:tailEnd/>
          </a:ln>
          <a:effectLst/>
        </p:spPr>
        <p:txBody>
          <a:bodyPr lIns="0" tIns="0" rIns="100584" bIns="18288"/>
          <a:lstStyle/>
          <a:p>
            <a:r>
              <a:rPr lang="en-GB" sz="1400" i="1" dirty="0" smtClean="0">
                <a:solidFill>
                  <a:schemeClr val="accent1"/>
                </a:solidFill>
              </a:rPr>
              <a:t>Stage one is envisaged to take ~3 weeks and deposit is fully refundable during that period</a:t>
            </a:r>
          </a:p>
        </p:txBody>
      </p:sp>
      <p:sp>
        <p:nvSpPr>
          <p:cNvPr id="7" name="Rectangle 68"/>
          <p:cNvSpPr>
            <a:spLocks noChangeArrowheads="1"/>
          </p:cNvSpPr>
          <p:nvPr/>
        </p:nvSpPr>
        <p:spPr bwMode="auto">
          <a:xfrm>
            <a:off x="692624" y="6175678"/>
            <a:ext cx="7848600" cy="329897"/>
          </a:xfrm>
          <a:prstGeom prst="rect">
            <a:avLst/>
          </a:prstGeom>
          <a:solidFill>
            <a:schemeClr val="accent1">
              <a:alpha val="50000"/>
            </a:schemeClr>
          </a:solidFill>
          <a:ln w="9525" algn="ctr">
            <a:solidFill>
              <a:schemeClr val="tx2"/>
            </a:solidFill>
            <a:miter lim="800000"/>
            <a:headEnd/>
            <a:tailEnd/>
          </a:ln>
          <a:effectLst/>
        </p:spPr>
        <p:txBody>
          <a:bodyPr wrap="square" lIns="17995" tIns="17995" rIns="18284" bIns="18284" anchor="ctr">
            <a:noAutofit/>
          </a:bodyPr>
          <a:lstStyle/>
          <a:p>
            <a:pPr algn="ctr"/>
            <a:r>
              <a:rPr lang="en-US" sz="1200" dirty="0" smtClean="0"/>
              <a:t>SSG will be fully cooperative and transparent and provide all necessary documentation</a:t>
            </a:r>
            <a:endParaRPr lang="en-AU" sz="1200" dirty="0"/>
          </a:p>
        </p:txBody>
      </p:sp>
      <p:cxnSp>
        <p:nvCxnSpPr>
          <p:cNvPr id="18" name="Straight Connector 17"/>
          <p:cNvCxnSpPr/>
          <p:nvPr/>
        </p:nvCxnSpPr>
        <p:spPr>
          <a:xfrm>
            <a:off x="647700" y="6705600"/>
            <a:ext cx="7772400" cy="0"/>
          </a:xfrm>
          <a:prstGeom prst="line">
            <a:avLst/>
          </a:prstGeom>
          <a:ln>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19" name="Slide Number Placeholder 1"/>
          <p:cNvSpPr>
            <a:spLocks noGrp="1"/>
          </p:cNvSpPr>
          <p:nvPr>
            <p:ph type="sldNum" sz="quarter" idx="12"/>
          </p:nvPr>
        </p:nvSpPr>
        <p:spPr>
          <a:xfrm>
            <a:off x="7010400" y="6492875"/>
            <a:ext cx="2133600" cy="365125"/>
          </a:xfrm>
        </p:spPr>
        <p:txBody>
          <a:bodyPr/>
          <a:lstStyle/>
          <a:p>
            <a:fld id="{610DF9FC-413E-472E-8A69-BC90CB184D85}" type="slidenum">
              <a:rPr lang="en-SG" smtClean="0"/>
              <a:pPr/>
              <a:t>5</a:t>
            </a:fld>
            <a:endParaRPr lang="en-SG" dirty="0"/>
          </a:p>
        </p:txBody>
      </p:sp>
      <p:sp>
        <p:nvSpPr>
          <p:cNvPr id="20" name="TextBox 19"/>
          <p:cNvSpPr txBox="1"/>
          <p:nvPr/>
        </p:nvSpPr>
        <p:spPr>
          <a:xfrm>
            <a:off x="645011" y="6673215"/>
            <a:ext cx="3172663" cy="200055"/>
          </a:xfrm>
          <a:prstGeom prst="rect">
            <a:avLst/>
          </a:prstGeom>
          <a:noFill/>
        </p:spPr>
        <p:txBody>
          <a:bodyPr wrap="none" rtlCol="0">
            <a:spAutoFit/>
          </a:bodyPr>
          <a:lstStyle/>
          <a:p>
            <a:r>
              <a:rPr lang="en-US" sz="700" dirty="0" smtClean="0"/>
              <a:t>Note the Above excludes any transaction taxes and fees as well as legal expenses</a:t>
            </a:r>
            <a:endParaRPr lang="en-US" sz="700" dirty="0"/>
          </a:p>
        </p:txBody>
      </p:sp>
    </p:spTree>
    <p:extLst>
      <p:ext uri="{BB962C8B-B14F-4D97-AF65-F5344CB8AC3E}">
        <p14:creationId xmlns:p14="http://schemas.microsoft.com/office/powerpoint/2010/main" val="40127459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Picture 4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09089" y="56212"/>
            <a:ext cx="582511" cy="485426"/>
          </a:xfrm>
          <a:prstGeom prst="rect">
            <a:avLst/>
          </a:prstGeom>
        </p:spPr>
      </p:pic>
      <p:cxnSp>
        <p:nvCxnSpPr>
          <p:cNvPr id="29" name="Straight Connector 28"/>
          <p:cNvCxnSpPr/>
          <p:nvPr/>
        </p:nvCxnSpPr>
        <p:spPr>
          <a:xfrm>
            <a:off x="647700" y="685800"/>
            <a:ext cx="7772400" cy="0"/>
          </a:xfrm>
          <a:prstGeom prst="line">
            <a:avLst/>
          </a:prstGeom>
          <a:ln>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647700" y="314325"/>
            <a:ext cx="2917017" cy="369332"/>
          </a:xfrm>
          <a:prstGeom prst="rect">
            <a:avLst/>
          </a:prstGeom>
        </p:spPr>
        <p:txBody>
          <a:bodyPr wrap="none">
            <a:spAutoFit/>
          </a:bodyPr>
          <a:lstStyle/>
          <a:p>
            <a:r>
              <a:rPr lang="en-SG" i="1" dirty="0" smtClean="0">
                <a:solidFill>
                  <a:schemeClr val="accent1"/>
                </a:solidFill>
              </a:rPr>
              <a:t>Stage One – Overview of Lots</a:t>
            </a:r>
            <a:endParaRPr lang="en-US" dirty="0">
              <a:solidFill>
                <a:schemeClr val="accent1"/>
              </a:solidFill>
            </a:endParaRPr>
          </a:p>
        </p:txBody>
      </p:sp>
      <p:sp>
        <p:nvSpPr>
          <p:cNvPr id="6" name="Text Box 4"/>
          <p:cNvSpPr txBox="1">
            <a:spLocks noChangeArrowheads="1"/>
          </p:cNvSpPr>
          <p:nvPr>
            <p:custDataLst>
              <p:tags r:id="rId1"/>
            </p:custDataLst>
          </p:nvPr>
        </p:nvSpPr>
        <p:spPr bwMode="auto">
          <a:xfrm>
            <a:off x="685800" y="828675"/>
            <a:ext cx="7772400" cy="381000"/>
          </a:xfrm>
          <a:prstGeom prst="rect">
            <a:avLst/>
          </a:prstGeom>
          <a:noFill/>
          <a:ln w="9525">
            <a:noFill/>
            <a:miter lim="800000"/>
            <a:headEnd/>
            <a:tailEnd/>
          </a:ln>
          <a:effectLst/>
        </p:spPr>
        <p:txBody>
          <a:bodyPr lIns="0" tIns="0" rIns="100584" bIns="18288"/>
          <a:lstStyle/>
          <a:p>
            <a:r>
              <a:rPr lang="en-GB" sz="1400" i="1" dirty="0" smtClean="0">
                <a:solidFill>
                  <a:schemeClr val="accent1"/>
                </a:solidFill>
              </a:rPr>
              <a:t>Each plot has uninterrupted, spectacular views of Selong </a:t>
            </a:r>
            <a:r>
              <a:rPr lang="en-GB" sz="1400" i="1" dirty="0" err="1" smtClean="0">
                <a:solidFill>
                  <a:schemeClr val="accent1"/>
                </a:solidFill>
              </a:rPr>
              <a:t>Belanak</a:t>
            </a:r>
            <a:r>
              <a:rPr lang="en-GB" sz="1400" i="1" dirty="0" smtClean="0">
                <a:solidFill>
                  <a:schemeClr val="accent1"/>
                </a:solidFill>
              </a:rPr>
              <a:t> Bay and has a high-level of privacy due to the gradient and envelopes of the land</a:t>
            </a:r>
          </a:p>
        </p:txBody>
      </p:sp>
      <p:cxnSp>
        <p:nvCxnSpPr>
          <p:cNvPr id="15" name="Straight Connector 14"/>
          <p:cNvCxnSpPr/>
          <p:nvPr/>
        </p:nvCxnSpPr>
        <p:spPr>
          <a:xfrm>
            <a:off x="647700" y="6705600"/>
            <a:ext cx="7772400" cy="0"/>
          </a:xfrm>
          <a:prstGeom prst="line">
            <a:avLst/>
          </a:prstGeom>
          <a:ln>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16" name="Slide Number Placeholder 1"/>
          <p:cNvSpPr>
            <a:spLocks noGrp="1"/>
          </p:cNvSpPr>
          <p:nvPr>
            <p:ph type="sldNum" sz="quarter" idx="12"/>
          </p:nvPr>
        </p:nvSpPr>
        <p:spPr>
          <a:xfrm>
            <a:off x="7010400" y="6492875"/>
            <a:ext cx="2133600" cy="365125"/>
          </a:xfrm>
        </p:spPr>
        <p:txBody>
          <a:bodyPr/>
          <a:lstStyle/>
          <a:p>
            <a:fld id="{610DF9FC-413E-472E-8A69-BC90CB184D85}" type="slidenum">
              <a:rPr lang="en-SG" smtClean="0"/>
              <a:pPr/>
              <a:t>6</a:t>
            </a:fld>
            <a:endParaRPr lang="en-SG" dirty="0"/>
          </a:p>
        </p:txBody>
      </p:sp>
      <p:pic>
        <p:nvPicPr>
          <p:cNvPr id="2" name="Picture 1"/>
          <p:cNvPicPr>
            <a:picLocks noChangeAspect="1"/>
          </p:cNvPicPr>
          <p:nvPr/>
        </p:nvPicPr>
        <p:blipFill rotWithShape="1">
          <a:blip r:embed="rId4" cstate="print">
            <a:extLst>
              <a:ext uri="{28A0092B-C50C-407E-A947-70E740481C1C}">
                <a14:useLocalDpi xmlns:a14="http://schemas.microsoft.com/office/drawing/2010/main" val="0"/>
              </a:ext>
            </a:extLst>
          </a:blip>
          <a:srcRect l="21640" t="2353" r="17160" b="11082"/>
          <a:stretch/>
        </p:blipFill>
        <p:spPr>
          <a:xfrm>
            <a:off x="152400" y="1593294"/>
            <a:ext cx="4724400" cy="4724400"/>
          </a:xfrm>
          <a:prstGeom prst="rect">
            <a:avLst/>
          </a:prstGeom>
          <a:ln>
            <a:noFill/>
          </a:ln>
          <a:effectLst>
            <a:softEdge rad="112500"/>
          </a:effectLst>
        </p:spPr>
      </p:pic>
      <p:pic>
        <p:nvPicPr>
          <p:cNvPr id="3" name="Picture 2"/>
          <p:cNvPicPr>
            <a:picLocks noChangeAspect="1"/>
          </p:cNvPicPr>
          <p:nvPr/>
        </p:nvPicPr>
        <p:blipFill>
          <a:blip r:embed="rId5"/>
          <a:stretch>
            <a:fillRect/>
          </a:stretch>
        </p:blipFill>
        <p:spPr>
          <a:xfrm>
            <a:off x="4876800" y="4351190"/>
            <a:ext cx="4120117" cy="1969793"/>
          </a:xfrm>
          <a:prstGeom prst="rect">
            <a:avLst/>
          </a:prstGeom>
          <a:ln>
            <a:noFill/>
          </a:ln>
          <a:effectLst>
            <a:softEdge rad="112500"/>
          </a:effectLst>
        </p:spPr>
      </p:pic>
      <p:pic>
        <p:nvPicPr>
          <p:cNvPr id="4" name="Picture 3"/>
          <p:cNvPicPr>
            <a:picLocks noChangeAspect="1"/>
          </p:cNvPicPr>
          <p:nvPr/>
        </p:nvPicPr>
        <p:blipFill>
          <a:blip r:embed="rId6"/>
          <a:stretch>
            <a:fillRect/>
          </a:stretch>
        </p:blipFill>
        <p:spPr>
          <a:xfrm>
            <a:off x="4876800" y="1507592"/>
            <a:ext cx="4114800" cy="2319724"/>
          </a:xfrm>
          <a:prstGeom prst="rect">
            <a:avLst/>
          </a:prstGeom>
          <a:ln>
            <a:noFill/>
          </a:ln>
          <a:effectLst>
            <a:softEdge rad="112500"/>
          </a:effectLst>
        </p:spPr>
      </p:pic>
    </p:spTree>
    <p:extLst>
      <p:ext uri="{BB962C8B-B14F-4D97-AF65-F5344CB8AC3E}">
        <p14:creationId xmlns:p14="http://schemas.microsoft.com/office/powerpoint/2010/main" val="34859877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 name="AutoShape 3"/>
          <p:cNvSpPr>
            <a:spLocks noChangeArrowheads="1"/>
          </p:cNvSpPr>
          <p:nvPr/>
        </p:nvSpPr>
        <p:spPr bwMode="auto">
          <a:xfrm>
            <a:off x="533400" y="1190624"/>
            <a:ext cx="2209800" cy="2543176"/>
          </a:xfrm>
          <a:prstGeom prst="roundRect">
            <a:avLst>
              <a:gd name="adj" fmla="val 5778"/>
            </a:avLst>
          </a:prstGeom>
          <a:solidFill>
            <a:srgbClr val="7FA9CF">
              <a:alpha val="20000"/>
            </a:srgbClr>
          </a:solidFill>
          <a:ln w="9525" algn="ctr">
            <a:solidFill>
              <a:srgbClr val="7FA9CF"/>
            </a:solidFill>
            <a:prstDash val="sysDot"/>
            <a:round/>
            <a:headEnd/>
            <a:tailEnd/>
          </a:ln>
        </p:spPr>
        <p:txBody>
          <a:bodyPr wrap="none" lIns="0" tIns="0" rIns="18288" bIns="18288" anchor="ctr"/>
          <a:lstStyle/>
          <a:p>
            <a:pPr algn="ctr">
              <a:spcBef>
                <a:spcPct val="0"/>
              </a:spcBef>
              <a:buClrTx/>
              <a:buSzTx/>
              <a:buFontTx/>
              <a:buNone/>
            </a:pPr>
            <a:endParaRPr lang="en-GB" sz="1400" dirty="0"/>
          </a:p>
        </p:txBody>
      </p:sp>
      <p:pic>
        <p:nvPicPr>
          <p:cNvPr id="45" name="Picture 4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409089" y="56212"/>
            <a:ext cx="582511" cy="485426"/>
          </a:xfrm>
          <a:prstGeom prst="rect">
            <a:avLst/>
          </a:prstGeom>
        </p:spPr>
      </p:pic>
      <p:cxnSp>
        <p:nvCxnSpPr>
          <p:cNvPr id="29" name="Straight Connector 28"/>
          <p:cNvCxnSpPr/>
          <p:nvPr/>
        </p:nvCxnSpPr>
        <p:spPr>
          <a:xfrm>
            <a:off x="647700" y="685800"/>
            <a:ext cx="7772400" cy="0"/>
          </a:xfrm>
          <a:prstGeom prst="line">
            <a:avLst/>
          </a:prstGeom>
          <a:ln>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647700" y="314325"/>
            <a:ext cx="4269117" cy="369332"/>
          </a:xfrm>
          <a:prstGeom prst="rect">
            <a:avLst/>
          </a:prstGeom>
        </p:spPr>
        <p:txBody>
          <a:bodyPr wrap="none">
            <a:spAutoFit/>
          </a:bodyPr>
          <a:lstStyle/>
          <a:p>
            <a:r>
              <a:rPr lang="en-SG" i="1" dirty="0" smtClean="0">
                <a:solidFill>
                  <a:schemeClr val="accent1"/>
                </a:solidFill>
              </a:rPr>
              <a:t>Stage One – Overview of DD Pack &amp; Process</a:t>
            </a:r>
            <a:endParaRPr lang="en-US" dirty="0">
              <a:solidFill>
                <a:schemeClr val="accent1"/>
              </a:solidFill>
            </a:endParaRPr>
          </a:p>
        </p:txBody>
      </p:sp>
      <p:sp>
        <p:nvSpPr>
          <p:cNvPr id="6" name="Text Box 4"/>
          <p:cNvSpPr txBox="1">
            <a:spLocks noChangeArrowheads="1"/>
          </p:cNvSpPr>
          <p:nvPr>
            <p:custDataLst>
              <p:tags r:id="rId1"/>
            </p:custDataLst>
          </p:nvPr>
        </p:nvSpPr>
        <p:spPr bwMode="auto">
          <a:xfrm>
            <a:off x="685800" y="828675"/>
            <a:ext cx="7772400" cy="381000"/>
          </a:xfrm>
          <a:prstGeom prst="rect">
            <a:avLst/>
          </a:prstGeom>
          <a:noFill/>
          <a:ln w="9525">
            <a:noFill/>
            <a:miter lim="800000"/>
            <a:headEnd/>
            <a:tailEnd/>
          </a:ln>
          <a:effectLst/>
        </p:spPr>
        <p:txBody>
          <a:bodyPr lIns="0" tIns="0" rIns="100584" bIns="18288"/>
          <a:lstStyle/>
          <a:p>
            <a:r>
              <a:rPr lang="en-GB" sz="1400" i="1" dirty="0" smtClean="0">
                <a:solidFill>
                  <a:schemeClr val="accent1"/>
                </a:solidFill>
              </a:rPr>
              <a:t>SSG’s Counsel has a complete set of documents readily available to smoothen Due Diligence process</a:t>
            </a:r>
          </a:p>
        </p:txBody>
      </p:sp>
      <p:sp>
        <p:nvSpPr>
          <p:cNvPr id="8" name="Rectangle 68"/>
          <p:cNvSpPr>
            <a:spLocks noChangeArrowheads="1"/>
          </p:cNvSpPr>
          <p:nvPr/>
        </p:nvSpPr>
        <p:spPr bwMode="auto">
          <a:xfrm>
            <a:off x="609600" y="6248401"/>
            <a:ext cx="7848600" cy="533400"/>
          </a:xfrm>
          <a:prstGeom prst="rect">
            <a:avLst/>
          </a:prstGeom>
          <a:solidFill>
            <a:schemeClr val="accent1">
              <a:alpha val="50000"/>
            </a:schemeClr>
          </a:solidFill>
          <a:ln w="9525" algn="ctr">
            <a:solidFill>
              <a:schemeClr val="tx2"/>
            </a:solidFill>
            <a:miter lim="800000"/>
            <a:headEnd/>
            <a:tailEnd/>
          </a:ln>
          <a:effectLst/>
        </p:spPr>
        <p:txBody>
          <a:bodyPr wrap="square" lIns="17995" tIns="17995" rIns="18284" bIns="18284" anchor="ctr">
            <a:noAutofit/>
          </a:bodyPr>
          <a:lstStyle/>
          <a:p>
            <a:pPr algn="ctr"/>
            <a:r>
              <a:rPr lang="en-US" sz="1400" b="1" dirty="0" smtClean="0"/>
              <a:t>SSG will cooperate with buyer during the DD process. SSG is committed to ensure all purchasers are subject to similar terms and conditions to ensure consistency across the whole project. </a:t>
            </a:r>
            <a:endParaRPr lang="en-AU" sz="1400" b="1" dirty="0"/>
          </a:p>
        </p:txBody>
      </p:sp>
      <p:graphicFrame>
        <p:nvGraphicFramePr>
          <p:cNvPr id="11" name="Table 10"/>
          <p:cNvGraphicFramePr>
            <a:graphicFrameLocks noGrp="1"/>
          </p:cNvGraphicFramePr>
          <p:nvPr>
            <p:extLst>
              <p:ext uri="{D42A27DB-BD31-4B8C-83A1-F6EECF244321}">
                <p14:modId xmlns:p14="http://schemas.microsoft.com/office/powerpoint/2010/main" val="4240538773"/>
              </p:ext>
            </p:extLst>
          </p:nvPr>
        </p:nvGraphicFramePr>
        <p:xfrm>
          <a:off x="623456" y="4393220"/>
          <a:ext cx="7834744" cy="1847696"/>
        </p:xfrm>
        <a:graphic>
          <a:graphicData uri="http://schemas.openxmlformats.org/drawingml/2006/table">
            <a:tbl>
              <a:tblPr firstRow="1" bandRow="1">
                <a:tableStyleId>{5C22544A-7EE6-4342-B048-85BDC9FD1C3A}</a:tableStyleId>
              </a:tblPr>
              <a:tblGrid>
                <a:gridCol w="1465523"/>
                <a:gridCol w="3168821"/>
                <a:gridCol w="3200400"/>
              </a:tblGrid>
              <a:tr h="243014">
                <a:tc>
                  <a:txBody>
                    <a:bodyPr/>
                    <a:lstStyle/>
                    <a:p>
                      <a:pPr algn="ctr"/>
                      <a:endParaRPr lang="en-US" sz="1000" b="1" dirty="0"/>
                    </a:p>
                  </a:txBody>
                  <a:tcPr marL="83127" marR="83127" marT="40341" marB="40341" anchor="ctr">
                    <a:lnL w="12700" cmpd="sng">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D3CEC4"/>
                      </a:solidFill>
                      <a:prstDash val="solid"/>
                      <a:round/>
                      <a:headEnd type="none" w="med" len="med"/>
                      <a:tailEnd type="none" w="med" len="med"/>
                    </a:lnB>
                    <a:noFill/>
                  </a:tcPr>
                </a:tc>
                <a:tc>
                  <a:txBody>
                    <a:bodyPr/>
                    <a:lstStyle/>
                    <a:p>
                      <a:pPr marL="228600" indent="-228600" algn="ctr" defTabSz="914400" rtl="0" eaLnBrk="1" latinLnBrk="0" hangingPunct="1">
                        <a:lnSpc>
                          <a:spcPts val="1100"/>
                        </a:lnSpc>
                        <a:spcBef>
                          <a:spcPts val="200"/>
                        </a:spcBef>
                        <a:spcAft>
                          <a:spcPts val="200"/>
                        </a:spcAft>
                        <a:buClr>
                          <a:srgbClr val="00B050"/>
                        </a:buClr>
                        <a:buSzPct val="95000"/>
                        <a:buFont typeface="Wingdings 2" pitchFamily="18" charset="2"/>
                        <a:buNone/>
                      </a:pPr>
                      <a:r>
                        <a:rPr lang="en-US" sz="1400" b="1" kern="1200" baseline="0" dirty="0" smtClean="0">
                          <a:solidFill>
                            <a:schemeClr val="bg1"/>
                          </a:solidFill>
                          <a:latin typeface="+mn-lt"/>
                          <a:ea typeface="+mn-ea"/>
                          <a:cs typeface="+mn-cs"/>
                        </a:rPr>
                        <a:t>Key Documents</a:t>
                      </a:r>
                      <a:endParaRPr lang="en-GB" sz="1400" b="1" kern="1200" baseline="0" dirty="0" smtClean="0">
                        <a:solidFill>
                          <a:schemeClr val="bg1"/>
                        </a:solidFill>
                        <a:latin typeface="+mn-lt"/>
                        <a:ea typeface="+mn-ea"/>
                        <a:cs typeface="+mn-cs"/>
                      </a:endParaRPr>
                    </a:p>
                  </a:txBody>
                  <a:tcPr marL="83127" marR="83127" marT="40341" marB="40341" anchor="b">
                    <a:lnL w="12700" cap="flat" cmpd="sng" algn="ctr">
                      <a:no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D3CEC4"/>
                      </a:solidFill>
                      <a:prstDash val="solid"/>
                      <a:round/>
                      <a:headEnd type="none" w="med" len="med"/>
                      <a:tailEnd type="none" w="med" len="med"/>
                    </a:lnB>
                    <a:solidFill>
                      <a:schemeClr val="tx2"/>
                    </a:solidFill>
                  </a:tcPr>
                </a:tc>
                <a:tc>
                  <a:txBody>
                    <a:bodyPr/>
                    <a:lstStyle/>
                    <a:p>
                      <a:pPr marL="228600" indent="-228600" algn="ctr" defTabSz="914400" rtl="0" eaLnBrk="1" latinLnBrk="0" hangingPunct="1">
                        <a:lnSpc>
                          <a:spcPts val="1100"/>
                        </a:lnSpc>
                        <a:spcBef>
                          <a:spcPts val="200"/>
                        </a:spcBef>
                        <a:spcAft>
                          <a:spcPts val="200"/>
                        </a:spcAft>
                        <a:buClr>
                          <a:srgbClr val="00B050"/>
                        </a:buClr>
                        <a:buSzPct val="95000"/>
                        <a:buFont typeface="Wingdings 2" pitchFamily="18" charset="2"/>
                        <a:buNone/>
                      </a:pPr>
                      <a:r>
                        <a:rPr lang="en-US" sz="1400" b="1" kern="1200" baseline="0" dirty="0" smtClean="0">
                          <a:solidFill>
                            <a:schemeClr val="bg1"/>
                          </a:solidFill>
                          <a:latin typeface="+mn-lt"/>
                          <a:ea typeface="+mn-ea"/>
                          <a:cs typeface="+mn-cs"/>
                        </a:rPr>
                        <a:t>Other Documents</a:t>
                      </a:r>
                      <a:endParaRPr lang="en-GB" sz="1400" b="1" kern="1200" baseline="0" dirty="0" smtClean="0">
                        <a:solidFill>
                          <a:schemeClr val="bg1"/>
                        </a:solidFill>
                        <a:latin typeface="+mn-lt"/>
                        <a:ea typeface="+mn-ea"/>
                        <a:cs typeface="+mn-cs"/>
                      </a:endParaRPr>
                    </a:p>
                  </a:txBody>
                  <a:tcPr marL="83127" marR="83127" marT="40341" marB="40341" anchor="b">
                    <a:lnL w="12700" cap="flat" cmpd="sng" algn="ctr">
                      <a:solidFill>
                        <a:schemeClr val="bg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rgbClr val="D3CEC4"/>
                      </a:solidFill>
                      <a:prstDash val="solid"/>
                      <a:round/>
                      <a:headEnd type="none" w="med" len="med"/>
                      <a:tailEnd type="none" w="med" len="med"/>
                    </a:lnB>
                    <a:solidFill>
                      <a:schemeClr val="tx2"/>
                    </a:solidFill>
                  </a:tcPr>
                </a:tc>
              </a:tr>
              <a:tr h="783491">
                <a:tc>
                  <a:txBody>
                    <a:bodyPr/>
                    <a:lstStyle/>
                    <a:p>
                      <a:pPr algn="ctr"/>
                      <a:r>
                        <a:rPr lang="en-US" sz="1000" b="1" dirty="0" smtClean="0">
                          <a:solidFill>
                            <a:schemeClr val="bg1"/>
                          </a:solidFill>
                        </a:rPr>
                        <a:t>Standard </a:t>
                      </a:r>
                    </a:p>
                    <a:p>
                      <a:pPr algn="ctr"/>
                      <a:r>
                        <a:rPr lang="en-US" sz="1000" b="1" dirty="0" smtClean="0">
                          <a:solidFill>
                            <a:schemeClr val="bg1"/>
                          </a:solidFill>
                        </a:rPr>
                        <a:t>Land</a:t>
                      </a:r>
                      <a:r>
                        <a:rPr lang="en-US" sz="1000" b="1" baseline="0" dirty="0" smtClean="0">
                          <a:solidFill>
                            <a:schemeClr val="bg1"/>
                          </a:solidFill>
                        </a:rPr>
                        <a:t> title document, including any legal contracts pertaining to the land</a:t>
                      </a:r>
                      <a:endParaRPr lang="en-US" sz="1000" b="1" dirty="0" smtClean="0">
                        <a:solidFill>
                          <a:schemeClr val="bg1"/>
                        </a:solidFill>
                      </a:endParaRPr>
                    </a:p>
                  </a:txBody>
                  <a:tcPr marL="83127" marR="83127" marT="40341" marB="40341" anchor="ctr">
                    <a:lnL w="12700" cmpd="sng">
                      <a:noFill/>
                    </a:lnL>
                    <a:lnR w="12700" cap="flat" cmpd="sng" algn="ctr">
                      <a:noFill/>
                      <a:prstDash val="solid"/>
                      <a:round/>
                      <a:headEnd type="none" w="med" len="med"/>
                      <a:tailEnd type="none" w="med" len="med"/>
                    </a:lnR>
                    <a:lnT w="12700" cap="flat" cmpd="sng" algn="ctr">
                      <a:solidFill>
                        <a:srgbClr val="D3CEC4"/>
                      </a:solidFill>
                      <a:prstDash val="solid"/>
                      <a:round/>
                      <a:headEnd type="none" w="med" len="med"/>
                      <a:tailEnd type="none" w="med" len="med"/>
                    </a:lnT>
                    <a:lnB w="12700" cap="flat" cmpd="sng" algn="ctr">
                      <a:solidFill>
                        <a:srgbClr val="D3CEC4"/>
                      </a:solidFill>
                      <a:prstDash val="solid"/>
                      <a:round/>
                      <a:headEnd type="none" w="med" len="med"/>
                      <a:tailEnd type="none" w="med" len="med"/>
                    </a:lnB>
                    <a:solidFill>
                      <a:schemeClr val="accent1"/>
                    </a:solidFill>
                  </a:tcPr>
                </a:tc>
                <a:tc>
                  <a:txBody>
                    <a:bodyPr/>
                    <a:lstStyle/>
                    <a:p>
                      <a:pPr marL="228600" indent="-228600">
                        <a:lnSpc>
                          <a:spcPct val="100000"/>
                        </a:lnSpc>
                        <a:spcBef>
                          <a:spcPts val="200"/>
                        </a:spcBef>
                        <a:spcAft>
                          <a:spcPts val="200"/>
                        </a:spcAft>
                        <a:buClr>
                          <a:schemeClr val="tx2"/>
                        </a:buClr>
                        <a:buSzPct val="95000"/>
                        <a:buFont typeface="Wingdings 2"/>
                        <a:buChar char=""/>
                      </a:pPr>
                      <a:r>
                        <a:rPr lang="en-US" sz="1000" dirty="0" smtClean="0">
                          <a:solidFill>
                            <a:schemeClr val="tx1"/>
                          </a:solidFill>
                        </a:rPr>
                        <a:t>Land</a:t>
                      </a:r>
                      <a:r>
                        <a:rPr lang="en-US" sz="1000" baseline="0" dirty="0" smtClean="0">
                          <a:solidFill>
                            <a:schemeClr val="tx1"/>
                          </a:solidFill>
                        </a:rPr>
                        <a:t> ownership certificate, among other, Freehold Certificate (</a:t>
                      </a:r>
                      <a:r>
                        <a:rPr lang="en-US" sz="1000" i="1" baseline="0" dirty="0" err="1" smtClean="0">
                          <a:solidFill>
                            <a:schemeClr val="tx1"/>
                          </a:solidFill>
                        </a:rPr>
                        <a:t>Sertifikat</a:t>
                      </a:r>
                      <a:r>
                        <a:rPr lang="en-US" sz="1000" i="1" baseline="0" dirty="0" smtClean="0">
                          <a:solidFill>
                            <a:schemeClr val="tx1"/>
                          </a:solidFill>
                        </a:rPr>
                        <a:t> </a:t>
                      </a:r>
                      <a:r>
                        <a:rPr lang="en-US" sz="1000" i="1" baseline="0" dirty="0" err="1" smtClean="0">
                          <a:solidFill>
                            <a:schemeClr val="tx1"/>
                          </a:solidFill>
                        </a:rPr>
                        <a:t>hak</a:t>
                      </a:r>
                      <a:r>
                        <a:rPr lang="en-US" sz="1000" i="1" baseline="0" dirty="0" smtClean="0">
                          <a:solidFill>
                            <a:schemeClr val="tx1"/>
                          </a:solidFill>
                        </a:rPr>
                        <a:t> </a:t>
                      </a:r>
                      <a:r>
                        <a:rPr lang="en-US" sz="1000" i="1" baseline="0" dirty="0" err="1" smtClean="0">
                          <a:solidFill>
                            <a:schemeClr val="tx1"/>
                          </a:solidFill>
                        </a:rPr>
                        <a:t>Milik</a:t>
                      </a:r>
                      <a:r>
                        <a:rPr lang="en-US" sz="1000" i="1" baseline="0" dirty="0" smtClean="0">
                          <a:solidFill>
                            <a:schemeClr val="tx1"/>
                          </a:solidFill>
                        </a:rPr>
                        <a:t>/</a:t>
                      </a:r>
                      <a:r>
                        <a:rPr lang="en-US" sz="1000" i="0" baseline="0" dirty="0" smtClean="0">
                          <a:solidFill>
                            <a:schemeClr val="tx1"/>
                          </a:solidFill>
                        </a:rPr>
                        <a:t>SHM) or Right to Build Certificate (</a:t>
                      </a:r>
                      <a:r>
                        <a:rPr lang="en-US" sz="1000" i="1" baseline="0" dirty="0" err="1" smtClean="0">
                          <a:solidFill>
                            <a:schemeClr val="tx1"/>
                          </a:solidFill>
                        </a:rPr>
                        <a:t>Sertifikat</a:t>
                      </a:r>
                      <a:r>
                        <a:rPr lang="en-US" sz="1000" i="1" baseline="0" dirty="0" smtClean="0">
                          <a:solidFill>
                            <a:schemeClr val="tx1"/>
                          </a:solidFill>
                        </a:rPr>
                        <a:t> </a:t>
                      </a:r>
                      <a:r>
                        <a:rPr lang="en-US" sz="1000" i="1" baseline="0" dirty="0" err="1" smtClean="0">
                          <a:solidFill>
                            <a:schemeClr val="tx1"/>
                          </a:solidFill>
                        </a:rPr>
                        <a:t>Hak</a:t>
                      </a:r>
                      <a:r>
                        <a:rPr lang="en-US" sz="1000" i="1" baseline="0" dirty="0" smtClean="0">
                          <a:solidFill>
                            <a:schemeClr val="tx1"/>
                          </a:solidFill>
                        </a:rPr>
                        <a:t> </a:t>
                      </a:r>
                      <a:r>
                        <a:rPr lang="en-US" sz="1000" i="1" baseline="0" dirty="0" err="1" smtClean="0">
                          <a:solidFill>
                            <a:schemeClr val="tx1"/>
                          </a:solidFill>
                        </a:rPr>
                        <a:t>Guna</a:t>
                      </a:r>
                      <a:r>
                        <a:rPr lang="en-US" sz="1000" i="1" baseline="0" dirty="0" smtClean="0">
                          <a:solidFill>
                            <a:schemeClr val="tx1"/>
                          </a:solidFill>
                        </a:rPr>
                        <a:t> </a:t>
                      </a:r>
                      <a:r>
                        <a:rPr lang="en-US" sz="1000" i="1" baseline="0" dirty="0" err="1" smtClean="0">
                          <a:solidFill>
                            <a:schemeClr val="tx1"/>
                          </a:solidFill>
                        </a:rPr>
                        <a:t>Bangunan</a:t>
                      </a:r>
                      <a:r>
                        <a:rPr lang="en-US" sz="1000" i="1" baseline="0" dirty="0" smtClean="0">
                          <a:solidFill>
                            <a:schemeClr val="tx1"/>
                          </a:solidFill>
                        </a:rPr>
                        <a:t>/</a:t>
                      </a:r>
                      <a:r>
                        <a:rPr lang="en-US" sz="1000" i="0" baseline="0" dirty="0" smtClean="0">
                          <a:solidFill>
                            <a:schemeClr val="tx1"/>
                          </a:solidFill>
                        </a:rPr>
                        <a:t>SHGB</a:t>
                      </a:r>
                      <a:r>
                        <a:rPr lang="en-US" sz="1000" i="1" baseline="0" dirty="0" smtClean="0">
                          <a:solidFill>
                            <a:schemeClr val="tx1"/>
                          </a:solidFill>
                        </a:rPr>
                        <a:t>), issued by the local Land Office, where applicable</a:t>
                      </a:r>
                      <a:endParaRPr lang="en-US" sz="1000" i="0" baseline="0" dirty="0" smtClean="0">
                        <a:solidFill>
                          <a:schemeClr val="tx1"/>
                        </a:solidFill>
                      </a:endParaRPr>
                    </a:p>
                  </a:txBody>
                  <a:tcPr marL="83127" marR="83127" marT="40341" marB="4034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3CEC4"/>
                      </a:solidFill>
                      <a:prstDash val="solid"/>
                      <a:round/>
                      <a:headEnd type="none" w="med" len="med"/>
                      <a:tailEnd type="none" w="med" len="med"/>
                    </a:lnT>
                    <a:lnB w="12700" cap="flat" cmpd="sng" algn="ctr">
                      <a:solidFill>
                        <a:srgbClr val="D3CEC4"/>
                      </a:solidFill>
                      <a:prstDash val="solid"/>
                      <a:round/>
                      <a:headEnd type="none" w="med" len="med"/>
                      <a:tailEnd type="none" w="med" len="med"/>
                    </a:lnB>
                    <a:noFill/>
                  </a:tcPr>
                </a:tc>
                <a:tc>
                  <a:txBody>
                    <a:bodyPr/>
                    <a:lstStyle/>
                    <a:p>
                      <a:pPr marL="228600" marR="0" indent="-228600" algn="l" defTabSz="914400" rtl="0" eaLnBrk="1" fontAlgn="auto" latinLnBrk="0" hangingPunct="1">
                        <a:lnSpc>
                          <a:spcPct val="100000"/>
                        </a:lnSpc>
                        <a:spcBef>
                          <a:spcPts val="200"/>
                        </a:spcBef>
                        <a:spcAft>
                          <a:spcPts val="200"/>
                        </a:spcAft>
                        <a:buClr>
                          <a:schemeClr val="tx2"/>
                        </a:buClr>
                        <a:buSzPct val="95000"/>
                        <a:buFont typeface="Wingdings 2"/>
                        <a:buChar char=""/>
                        <a:tabLst/>
                        <a:defRPr/>
                      </a:pPr>
                      <a:r>
                        <a:rPr lang="en-US" sz="1000" i="0" baseline="0" dirty="0" smtClean="0">
                          <a:solidFill>
                            <a:schemeClr val="tx1"/>
                          </a:solidFill>
                        </a:rPr>
                        <a:t>Deed of security rights, mortgage certificate, road access agreement, partnership agreement between foreign acquirer and the registered owner of the land</a:t>
                      </a:r>
                      <a:endParaRPr lang="en-GB" sz="1000" dirty="0" smtClean="0">
                        <a:solidFill>
                          <a:schemeClr val="tx1"/>
                        </a:solidFill>
                      </a:endParaRPr>
                    </a:p>
                  </a:txBody>
                  <a:tcPr marL="83127" marR="83127" marT="40341" marB="4034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3CEC4"/>
                      </a:solidFill>
                      <a:prstDash val="solid"/>
                      <a:round/>
                      <a:headEnd type="none" w="med" len="med"/>
                      <a:tailEnd type="none" w="med" len="med"/>
                    </a:lnT>
                    <a:lnB w="12700" cap="flat" cmpd="sng" algn="ctr">
                      <a:solidFill>
                        <a:srgbClr val="D3CEC4"/>
                      </a:solidFill>
                      <a:prstDash val="solid"/>
                      <a:round/>
                      <a:headEnd type="none" w="med" len="med"/>
                      <a:tailEnd type="none" w="med" len="med"/>
                    </a:lnB>
                    <a:noFill/>
                  </a:tcPr>
                </a:tc>
              </a:tr>
              <a:tr h="762000">
                <a:tc>
                  <a:txBody>
                    <a:bodyPr/>
                    <a:lstStyle/>
                    <a:p>
                      <a:pPr algn="ctr"/>
                      <a:r>
                        <a:rPr lang="en-US" sz="1000" b="1" dirty="0" smtClean="0">
                          <a:solidFill>
                            <a:schemeClr val="bg1"/>
                          </a:solidFill>
                        </a:rPr>
                        <a:t>Physical data of the land</a:t>
                      </a:r>
                    </a:p>
                  </a:txBody>
                  <a:tcPr marL="83127" marR="83127" marT="40341" marB="40341" anchor="ctr">
                    <a:lnL w="12700" cmpd="sng">
                      <a:noFill/>
                    </a:lnL>
                    <a:lnR w="12700" cap="flat" cmpd="sng" algn="ctr">
                      <a:noFill/>
                      <a:prstDash val="solid"/>
                      <a:round/>
                      <a:headEnd type="none" w="med" len="med"/>
                      <a:tailEnd type="none" w="med" len="med"/>
                    </a:lnR>
                    <a:lnT w="12700" cap="flat" cmpd="sng" algn="ctr">
                      <a:solidFill>
                        <a:srgbClr val="D3CEC4"/>
                      </a:solidFill>
                      <a:prstDash val="solid"/>
                      <a:round/>
                      <a:headEnd type="none" w="med" len="med"/>
                      <a:tailEnd type="none" w="med" len="med"/>
                    </a:lnT>
                    <a:lnB w="12700" cap="flat" cmpd="sng" algn="ctr">
                      <a:solidFill>
                        <a:srgbClr val="D3CEC4"/>
                      </a:solidFill>
                      <a:prstDash val="solid"/>
                      <a:round/>
                      <a:headEnd type="none" w="med" len="med"/>
                      <a:tailEnd type="none" w="med" len="med"/>
                    </a:lnB>
                    <a:solidFill>
                      <a:schemeClr val="tx2">
                        <a:lumMod val="40000"/>
                        <a:lumOff val="60000"/>
                      </a:schemeClr>
                    </a:solidFill>
                  </a:tcPr>
                </a:tc>
                <a:tc>
                  <a:txBody>
                    <a:bodyPr/>
                    <a:lstStyle/>
                    <a:p>
                      <a:pPr marL="228600" marR="0" indent="-228600" algn="l" defTabSz="914400" rtl="0" eaLnBrk="1" fontAlgn="auto" latinLnBrk="0" hangingPunct="1">
                        <a:lnSpc>
                          <a:spcPct val="100000"/>
                        </a:lnSpc>
                        <a:spcBef>
                          <a:spcPts val="200"/>
                        </a:spcBef>
                        <a:spcAft>
                          <a:spcPts val="0"/>
                        </a:spcAft>
                        <a:buClr>
                          <a:schemeClr val="tx2"/>
                        </a:buClr>
                        <a:buSzPct val="95000"/>
                        <a:buFont typeface="Wingdings 2"/>
                        <a:buChar char=""/>
                        <a:tabLst>
                          <a:tab pos="177800" algn="l"/>
                        </a:tabLst>
                        <a:defRPr/>
                      </a:pPr>
                      <a:r>
                        <a:rPr lang="en-GB" sz="1000" dirty="0" smtClean="0">
                          <a:solidFill>
                            <a:schemeClr val="tx1"/>
                          </a:solidFill>
                        </a:rPr>
                        <a:t>Map drawing, indicating land location, dimension, boundaries,</a:t>
                      </a:r>
                      <a:r>
                        <a:rPr lang="en-GB" sz="1000" baseline="0" dirty="0" smtClean="0">
                          <a:solidFill>
                            <a:schemeClr val="tx1"/>
                          </a:solidFill>
                        </a:rPr>
                        <a:t> access to public road, land zone.</a:t>
                      </a:r>
                      <a:endParaRPr lang="en-GB" sz="1000" dirty="0" smtClean="0">
                        <a:solidFill>
                          <a:schemeClr val="tx1"/>
                        </a:solidFill>
                      </a:endParaRPr>
                    </a:p>
                  </a:txBody>
                  <a:tcPr marL="83127" marR="83127" marT="40341" marB="4034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3CEC4"/>
                      </a:solidFill>
                      <a:prstDash val="solid"/>
                      <a:round/>
                      <a:headEnd type="none" w="med" len="med"/>
                      <a:tailEnd type="none" w="med" len="med"/>
                    </a:lnT>
                    <a:lnB w="12700" cap="flat" cmpd="sng" algn="ctr">
                      <a:solidFill>
                        <a:srgbClr val="D3CEC4"/>
                      </a:solidFill>
                      <a:prstDash val="solid"/>
                      <a:round/>
                      <a:headEnd type="none" w="med" len="med"/>
                      <a:tailEnd type="none" w="med" len="med"/>
                    </a:lnB>
                    <a:noFill/>
                  </a:tcPr>
                </a:tc>
                <a:tc>
                  <a:txBody>
                    <a:bodyPr/>
                    <a:lstStyle/>
                    <a:p>
                      <a:pPr marL="228600" marR="0" indent="-228600" algn="l" defTabSz="914400" rtl="0" eaLnBrk="1" fontAlgn="auto" latinLnBrk="0" hangingPunct="1">
                        <a:lnSpc>
                          <a:spcPct val="100000"/>
                        </a:lnSpc>
                        <a:spcBef>
                          <a:spcPts val="200"/>
                        </a:spcBef>
                        <a:spcAft>
                          <a:spcPts val="0"/>
                        </a:spcAft>
                        <a:buClr>
                          <a:schemeClr val="tx2"/>
                        </a:buClr>
                        <a:buSzPct val="95000"/>
                        <a:buFont typeface="Wingdings 2"/>
                        <a:buChar char=""/>
                        <a:tabLst>
                          <a:tab pos="177800" algn="l"/>
                        </a:tabLst>
                        <a:defRPr/>
                      </a:pPr>
                      <a:r>
                        <a:rPr lang="en-GB" sz="1000" baseline="0" dirty="0" smtClean="0">
                          <a:solidFill>
                            <a:schemeClr val="tx1"/>
                          </a:solidFill>
                        </a:rPr>
                        <a:t>Licences such as location permit, UKL-UPL/AMDAL, Building Permit (IMB) – Buyer’s responsibility – SSG may facilitate and assist.</a:t>
                      </a:r>
                      <a:endParaRPr lang="en-GB" sz="1000" dirty="0" smtClean="0">
                        <a:solidFill>
                          <a:schemeClr val="tx1"/>
                        </a:solidFill>
                      </a:endParaRPr>
                    </a:p>
                  </a:txBody>
                  <a:tcPr marL="83127" marR="83127" marT="40341" marB="4034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rgbClr val="D3CEC4"/>
                      </a:solidFill>
                      <a:prstDash val="solid"/>
                      <a:round/>
                      <a:headEnd type="none" w="med" len="med"/>
                      <a:tailEnd type="none" w="med" len="med"/>
                    </a:lnT>
                    <a:lnB w="12700" cap="flat" cmpd="sng" algn="ctr">
                      <a:solidFill>
                        <a:srgbClr val="D3CEC4"/>
                      </a:solidFill>
                      <a:prstDash val="solid"/>
                      <a:round/>
                      <a:headEnd type="none" w="med" len="med"/>
                      <a:tailEnd type="none" w="med" len="med"/>
                    </a:lnB>
                    <a:noFill/>
                  </a:tcPr>
                </a:tc>
              </a:tr>
            </a:tbl>
          </a:graphicData>
        </a:graphic>
      </p:graphicFrame>
      <p:sp>
        <p:nvSpPr>
          <p:cNvPr id="12" name="Oval 85"/>
          <p:cNvSpPr>
            <a:spLocks noChangeArrowheads="1"/>
          </p:cNvSpPr>
          <p:nvPr/>
        </p:nvSpPr>
        <p:spPr bwMode="auto">
          <a:xfrm>
            <a:off x="523148" y="4514850"/>
            <a:ext cx="249670" cy="242328"/>
          </a:xfrm>
          <a:prstGeom prst="ellipse">
            <a:avLst/>
          </a:prstGeom>
          <a:solidFill>
            <a:schemeClr val="accent1"/>
          </a:solidFill>
          <a:ln w="28575" algn="ctr">
            <a:solidFill>
              <a:schemeClr val="bg1"/>
            </a:solidFill>
            <a:round/>
            <a:headEnd/>
            <a:tailEnd/>
          </a:ln>
        </p:spPr>
        <p:txBody>
          <a:bodyPr wrap="none" lIns="0" tIns="0" rIns="0" bIns="0" anchor="ctr"/>
          <a:lstStyle/>
          <a:p>
            <a:pPr algn="ctr" defTabSz="873294"/>
            <a:r>
              <a:rPr lang="en-AU" sz="1000" b="1" dirty="0">
                <a:solidFill>
                  <a:schemeClr val="bg1"/>
                </a:solidFill>
              </a:rPr>
              <a:t>1</a:t>
            </a:r>
          </a:p>
        </p:txBody>
      </p:sp>
      <p:sp>
        <p:nvSpPr>
          <p:cNvPr id="13" name="Oval 85"/>
          <p:cNvSpPr>
            <a:spLocks noChangeArrowheads="1"/>
          </p:cNvSpPr>
          <p:nvPr/>
        </p:nvSpPr>
        <p:spPr bwMode="auto">
          <a:xfrm>
            <a:off x="523148" y="5305425"/>
            <a:ext cx="249670" cy="242328"/>
          </a:xfrm>
          <a:prstGeom prst="ellipse">
            <a:avLst/>
          </a:prstGeom>
          <a:solidFill>
            <a:schemeClr val="tx2">
              <a:lumMod val="40000"/>
              <a:lumOff val="60000"/>
            </a:schemeClr>
          </a:solidFill>
          <a:ln w="28575" algn="ctr">
            <a:solidFill>
              <a:schemeClr val="bg1"/>
            </a:solidFill>
            <a:round/>
            <a:headEnd/>
            <a:tailEnd/>
          </a:ln>
        </p:spPr>
        <p:txBody>
          <a:bodyPr wrap="none" lIns="0" tIns="0" rIns="0" bIns="0" anchor="ctr"/>
          <a:lstStyle/>
          <a:p>
            <a:pPr algn="ctr" defTabSz="873294"/>
            <a:r>
              <a:rPr lang="en-AU" sz="1000" b="1" dirty="0" smtClean="0">
                <a:solidFill>
                  <a:schemeClr val="bg1"/>
                </a:solidFill>
              </a:rPr>
              <a:t>2</a:t>
            </a:r>
            <a:endParaRPr lang="en-AU" sz="1000" b="1" dirty="0">
              <a:solidFill>
                <a:schemeClr val="bg1"/>
              </a:solidFill>
            </a:endParaRPr>
          </a:p>
        </p:txBody>
      </p:sp>
      <p:sp>
        <p:nvSpPr>
          <p:cNvPr id="15" name="AutoShape 3"/>
          <p:cNvSpPr>
            <a:spLocks noChangeArrowheads="1"/>
          </p:cNvSpPr>
          <p:nvPr/>
        </p:nvSpPr>
        <p:spPr bwMode="auto">
          <a:xfrm>
            <a:off x="2819400" y="1190624"/>
            <a:ext cx="2514600" cy="2543176"/>
          </a:xfrm>
          <a:prstGeom prst="roundRect">
            <a:avLst>
              <a:gd name="adj" fmla="val 5778"/>
            </a:avLst>
          </a:prstGeom>
          <a:solidFill>
            <a:srgbClr val="7FA9CF">
              <a:alpha val="20000"/>
            </a:srgbClr>
          </a:solidFill>
          <a:ln w="9525" algn="ctr">
            <a:solidFill>
              <a:srgbClr val="7FA9CF"/>
            </a:solidFill>
            <a:prstDash val="sysDot"/>
            <a:round/>
            <a:headEnd/>
            <a:tailEnd/>
          </a:ln>
        </p:spPr>
        <p:txBody>
          <a:bodyPr wrap="none" lIns="0" tIns="0" rIns="18288" bIns="18288" anchor="ctr"/>
          <a:lstStyle/>
          <a:p>
            <a:pPr algn="ctr">
              <a:spcBef>
                <a:spcPct val="0"/>
              </a:spcBef>
              <a:buClrTx/>
              <a:buSzTx/>
              <a:buFontTx/>
              <a:buNone/>
            </a:pPr>
            <a:endParaRPr lang="en-GB" sz="1400" dirty="0"/>
          </a:p>
        </p:txBody>
      </p:sp>
      <p:sp>
        <p:nvSpPr>
          <p:cNvPr id="16" name="AutoShape 4"/>
          <p:cNvSpPr>
            <a:spLocks noChangeArrowheads="1"/>
          </p:cNvSpPr>
          <p:nvPr/>
        </p:nvSpPr>
        <p:spPr bwMode="auto">
          <a:xfrm>
            <a:off x="5410200" y="1190624"/>
            <a:ext cx="3043238" cy="2543176"/>
          </a:xfrm>
          <a:prstGeom prst="roundRect">
            <a:avLst>
              <a:gd name="adj" fmla="val 3514"/>
            </a:avLst>
          </a:prstGeom>
          <a:solidFill>
            <a:srgbClr val="7FA9CF">
              <a:alpha val="20000"/>
            </a:srgbClr>
          </a:solidFill>
          <a:ln w="9525" algn="ctr">
            <a:solidFill>
              <a:srgbClr val="7FA9CF"/>
            </a:solidFill>
            <a:prstDash val="sysDot"/>
            <a:round/>
            <a:headEnd/>
            <a:tailEnd/>
          </a:ln>
        </p:spPr>
        <p:txBody>
          <a:bodyPr wrap="none" lIns="0" tIns="0" rIns="18288" bIns="18288" anchor="ctr"/>
          <a:lstStyle/>
          <a:p>
            <a:pPr algn="ctr">
              <a:spcBef>
                <a:spcPct val="0"/>
              </a:spcBef>
              <a:buClrTx/>
              <a:buSzTx/>
              <a:buFontTx/>
              <a:buNone/>
            </a:pPr>
            <a:endParaRPr lang="en-GB" sz="1400" dirty="0"/>
          </a:p>
        </p:txBody>
      </p:sp>
      <p:sp>
        <p:nvSpPr>
          <p:cNvPr id="17" name="AutoShape 6"/>
          <p:cNvSpPr>
            <a:spLocks noChangeArrowheads="1"/>
          </p:cNvSpPr>
          <p:nvPr/>
        </p:nvSpPr>
        <p:spPr bwMode="auto">
          <a:xfrm>
            <a:off x="5402574" y="1190625"/>
            <a:ext cx="3055627" cy="277813"/>
          </a:xfrm>
          <a:prstGeom prst="roundRect">
            <a:avLst>
              <a:gd name="adj" fmla="val 16667"/>
            </a:avLst>
          </a:prstGeom>
          <a:solidFill>
            <a:schemeClr val="accent1"/>
          </a:solidFill>
          <a:ln w="9525">
            <a:noFill/>
            <a:round/>
            <a:headEnd/>
            <a:tailEnd/>
          </a:ln>
        </p:spPr>
        <p:txBody>
          <a:bodyPr wrap="none" anchor="ctr"/>
          <a:lstStyle/>
          <a:p>
            <a:pPr algn="ctr" defTabSz="1279525">
              <a:spcBef>
                <a:spcPct val="0"/>
              </a:spcBef>
              <a:buClrTx/>
              <a:buSzTx/>
              <a:buFontTx/>
              <a:buNone/>
            </a:pPr>
            <a:r>
              <a:rPr lang="en-GB" b="1" dirty="0" smtClean="0">
                <a:solidFill>
                  <a:schemeClr val="bg1"/>
                </a:solidFill>
              </a:rPr>
              <a:t>Legal Completion</a:t>
            </a:r>
            <a:endParaRPr lang="de-DE" b="1" dirty="0">
              <a:solidFill>
                <a:schemeClr val="bg1"/>
              </a:solidFill>
            </a:endParaRPr>
          </a:p>
        </p:txBody>
      </p:sp>
      <p:sp>
        <p:nvSpPr>
          <p:cNvPr id="18" name="AutoShape 9"/>
          <p:cNvSpPr>
            <a:spLocks noChangeArrowheads="1"/>
          </p:cNvSpPr>
          <p:nvPr/>
        </p:nvSpPr>
        <p:spPr bwMode="auto">
          <a:xfrm>
            <a:off x="2819400" y="1190625"/>
            <a:ext cx="2514600" cy="277813"/>
          </a:xfrm>
          <a:prstGeom prst="roundRect">
            <a:avLst>
              <a:gd name="adj" fmla="val 16667"/>
            </a:avLst>
          </a:prstGeom>
          <a:solidFill>
            <a:schemeClr val="tx2"/>
          </a:solidFill>
          <a:ln w="9525">
            <a:noFill/>
            <a:round/>
            <a:headEnd/>
            <a:tailEnd/>
          </a:ln>
        </p:spPr>
        <p:txBody>
          <a:bodyPr wrap="none" anchor="ctr"/>
          <a:lstStyle/>
          <a:p>
            <a:pPr algn="ctr" defTabSz="1279525">
              <a:spcBef>
                <a:spcPct val="0"/>
              </a:spcBef>
              <a:buClrTx/>
              <a:buSzTx/>
              <a:buFontTx/>
              <a:buNone/>
            </a:pPr>
            <a:r>
              <a:rPr lang="en-GB" b="1" dirty="0" smtClean="0">
                <a:solidFill>
                  <a:schemeClr val="bg2"/>
                </a:solidFill>
              </a:rPr>
              <a:t>Due Diligence</a:t>
            </a:r>
            <a:endParaRPr lang="de-DE" b="1" dirty="0">
              <a:solidFill>
                <a:schemeClr val="bg2"/>
              </a:solidFill>
            </a:endParaRPr>
          </a:p>
        </p:txBody>
      </p:sp>
      <p:sp>
        <p:nvSpPr>
          <p:cNvPr id="19" name="AutoShape 11"/>
          <p:cNvSpPr>
            <a:spLocks noChangeArrowheads="1"/>
          </p:cNvSpPr>
          <p:nvPr/>
        </p:nvSpPr>
        <p:spPr bwMode="auto">
          <a:xfrm>
            <a:off x="590550" y="1581150"/>
            <a:ext cx="958850" cy="792163"/>
          </a:xfrm>
          <a:prstGeom prst="roundRect">
            <a:avLst>
              <a:gd name="adj" fmla="val 16667"/>
            </a:avLst>
          </a:prstGeom>
          <a:solidFill>
            <a:schemeClr val="tx2">
              <a:lumMod val="40000"/>
              <a:lumOff val="60000"/>
            </a:schemeClr>
          </a:solidFill>
          <a:ln w="9525">
            <a:noFill/>
            <a:round/>
            <a:headEnd/>
            <a:tailEnd/>
          </a:ln>
        </p:spPr>
        <p:txBody>
          <a:bodyPr lIns="18000" tIns="18000" rIns="18000" bIns="18000" anchor="ctr"/>
          <a:lstStyle/>
          <a:p>
            <a:pPr algn="ctr" defTabSz="1279525">
              <a:spcBef>
                <a:spcPct val="0"/>
              </a:spcBef>
              <a:buClrTx/>
              <a:buSzTx/>
              <a:buFontTx/>
              <a:buNone/>
            </a:pPr>
            <a:r>
              <a:rPr lang="en-GB" sz="900" b="1" dirty="0" smtClean="0">
                <a:solidFill>
                  <a:srgbClr val="FFFFFF"/>
                </a:solidFill>
              </a:rPr>
              <a:t>Buyer to identify a </a:t>
            </a:r>
            <a:r>
              <a:rPr lang="en-GB" sz="1000" b="1" dirty="0" smtClean="0">
                <a:solidFill>
                  <a:srgbClr val="FFFFFF"/>
                </a:solidFill>
              </a:rPr>
              <a:t>preferred</a:t>
            </a:r>
            <a:r>
              <a:rPr lang="en-GB" sz="900" b="1" dirty="0" smtClean="0">
                <a:solidFill>
                  <a:srgbClr val="FFFFFF"/>
                </a:solidFill>
              </a:rPr>
              <a:t> Plot</a:t>
            </a:r>
            <a:endParaRPr lang="en-GB" sz="900" b="1" dirty="0">
              <a:solidFill>
                <a:srgbClr val="FFFFFF"/>
              </a:solidFill>
            </a:endParaRPr>
          </a:p>
        </p:txBody>
      </p:sp>
      <p:sp>
        <p:nvSpPr>
          <p:cNvPr id="22" name="AutoShape 14"/>
          <p:cNvSpPr>
            <a:spLocks noChangeArrowheads="1"/>
          </p:cNvSpPr>
          <p:nvPr/>
        </p:nvSpPr>
        <p:spPr bwMode="auto">
          <a:xfrm>
            <a:off x="2895600" y="1581150"/>
            <a:ext cx="2362199" cy="792163"/>
          </a:xfrm>
          <a:prstGeom prst="roundRect">
            <a:avLst>
              <a:gd name="adj" fmla="val 16667"/>
            </a:avLst>
          </a:prstGeom>
          <a:solidFill>
            <a:schemeClr val="tx2"/>
          </a:solidFill>
          <a:ln w="9525">
            <a:noFill/>
            <a:round/>
            <a:headEnd/>
            <a:tailEnd/>
          </a:ln>
        </p:spPr>
        <p:txBody>
          <a:bodyPr lIns="18000" tIns="18000" rIns="18000" bIns="18000" anchor="ctr"/>
          <a:lstStyle/>
          <a:p>
            <a:pPr algn="ctr" defTabSz="1279525">
              <a:spcBef>
                <a:spcPct val="0"/>
              </a:spcBef>
              <a:buClrTx/>
              <a:buSzTx/>
              <a:buFontTx/>
              <a:buNone/>
            </a:pPr>
            <a:r>
              <a:rPr lang="en-GB" sz="1000" b="1" dirty="0" smtClean="0">
                <a:solidFill>
                  <a:srgbClr val="FFFFFF"/>
                </a:solidFill>
              </a:rPr>
              <a:t>Buyer conducts DD on the selected plot and the buyers and reviews legal docs with seller</a:t>
            </a:r>
            <a:endParaRPr lang="en-GB" sz="1000" b="1" dirty="0">
              <a:solidFill>
                <a:srgbClr val="FFFFFF"/>
              </a:solidFill>
            </a:endParaRPr>
          </a:p>
        </p:txBody>
      </p:sp>
      <p:cxnSp>
        <p:nvCxnSpPr>
          <p:cNvPr id="24" name="AutoShape 16"/>
          <p:cNvCxnSpPr>
            <a:cxnSpLocks noChangeShapeType="1"/>
            <a:stCxn id="61" idx="3"/>
            <a:endCxn id="22" idx="1"/>
          </p:cNvCxnSpPr>
          <p:nvPr/>
        </p:nvCxnSpPr>
        <p:spPr bwMode="auto">
          <a:xfrm>
            <a:off x="2667000" y="1977232"/>
            <a:ext cx="228600" cy="0"/>
          </a:xfrm>
          <a:prstGeom prst="straightConnector1">
            <a:avLst/>
          </a:prstGeom>
          <a:noFill/>
          <a:ln w="9525">
            <a:solidFill>
              <a:srgbClr val="000000"/>
            </a:solidFill>
            <a:round/>
            <a:headEnd/>
            <a:tailEnd type="triangle" w="med" len="med"/>
          </a:ln>
        </p:spPr>
      </p:cxnSp>
      <p:sp>
        <p:nvSpPr>
          <p:cNvPr id="26" name="Oval 18"/>
          <p:cNvSpPr>
            <a:spLocks noChangeArrowheads="1"/>
          </p:cNvSpPr>
          <p:nvPr/>
        </p:nvSpPr>
        <p:spPr bwMode="auto">
          <a:xfrm>
            <a:off x="681038" y="1243013"/>
            <a:ext cx="176212" cy="176212"/>
          </a:xfrm>
          <a:prstGeom prst="ellipse">
            <a:avLst/>
          </a:prstGeom>
          <a:noFill/>
          <a:ln w="15875" algn="ctr">
            <a:solidFill>
              <a:srgbClr val="FFFFFF"/>
            </a:solidFill>
            <a:round/>
            <a:headEnd/>
            <a:tailEnd/>
          </a:ln>
        </p:spPr>
        <p:txBody>
          <a:bodyPr wrap="none" lIns="0" tIns="0" rIns="0" bIns="0" anchor="ctr" anchorCtr="1"/>
          <a:lstStyle/>
          <a:p>
            <a:pPr algn="ctr">
              <a:spcBef>
                <a:spcPct val="0"/>
              </a:spcBef>
              <a:buClrTx/>
              <a:buSzTx/>
              <a:buFontTx/>
              <a:buNone/>
            </a:pPr>
            <a:r>
              <a:rPr lang="en-GB" b="1" dirty="0">
                <a:solidFill>
                  <a:srgbClr val="FFFFFF"/>
                </a:solidFill>
              </a:rPr>
              <a:t>1</a:t>
            </a:r>
          </a:p>
        </p:txBody>
      </p:sp>
      <p:cxnSp>
        <p:nvCxnSpPr>
          <p:cNvPr id="33" name="AutoShape 34"/>
          <p:cNvCxnSpPr>
            <a:cxnSpLocks noChangeShapeType="1"/>
            <a:stCxn id="22" idx="3"/>
            <a:endCxn id="44" idx="1"/>
          </p:cNvCxnSpPr>
          <p:nvPr/>
        </p:nvCxnSpPr>
        <p:spPr bwMode="auto">
          <a:xfrm flipV="1">
            <a:off x="5257799" y="1976439"/>
            <a:ext cx="228601" cy="793"/>
          </a:xfrm>
          <a:prstGeom prst="bentConnector3">
            <a:avLst>
              <a:gd name="adj1" fmla="val 50000"/>
            </a:avLst>
          </a:prstGeom>
          <a:noFill/>
          <a:ln w="9525">
            <a:solidFill>
              <a:srgbClr val="000000"/>
            </a:solidFill>
            <a:miter lim="800000"/>
            <a:headEnd/>
            <a:tailEnd type="triangle"/>
          </a:ln>
        </p:spPr>
      </p:cxnSp>
      <p:sp>
        <p:nvSpPr>
          <p:cNvPr id="44" name="AutoShape 15"/>
          <p:cNvSpPr>
            <a:spLocks noChangeArrowheads="1"/>
          </p:cNvSpPr>
          <p:nvPr/>
        </p:nvSpPr>
        <p:spPr bwMode="auto">
          <a:xfrm>
            <a:off x="5486400" y="1552576"/>
            <a:ext cx="2895600" cy="847725"/>
          </a:xfrm>
          <a:prstGeom prst="roundRect">
            <a:avLst>
              <a:gd name="adj" fmla="val 16667"/>
            </a:avLst>
          </a:prstGeom>
          <a:solidFill>
            <a:schemeClr val="accent1"/>
          </a:solidFill>
          <a:ln w="9525">
            <a:noFill/>
            <a:round/>
            <a:headEnd/>
            <a:tailEnd/>
          </a:ln>
        </p:spPr>
        <p:txBody>
          <a:bodyPr lIns="18000" tIns="18000" rIns="18000" bIns="18000" anchor="ctr"/>
          <a:lstStyle/>
          <a:p>
            <a:pPr algn="ctr" defTabSz="1279525">
              <a:spcBef>
                <a:spcPct val="0"/>
              </a:spcBef>
              <a:buClrTx/>
              <a:buSzTx/>
              <a:buFontTx/>
              <a:buNone/>
            </a:pPr>
            <a:r>
              <a:rPr lang="en-GB" sz="1000" b="1" dirty="0" smtClean="0">
                <a:solidFill>
                  <a:schemeClr val="bg1"/>
                </a:solidFill>
              </a:rPr>
              <a:t>Buyer uses own lawyers to finalize DD, select preferred structure and execute legal docs with elected local partner</a:t>
            </a:r>
            <a:endParaRPr lang="en-GB" sz="1000" b="1" dirty="0">
              <a:solidFill>
                <a:schemeClr val="bg1"/>
              </a:solidFill>
            </a:endParaRPr>
          </a:p>
        </p:txBody>
      </p:sp>
      <p:sp>
        <p:nvSpPr>
          <p:cNvPr id="54" name="Rectangle 36"/>
          <p:cNvSpPr>
            <a:spLocks noChangeArrowheads="1"/>
          </p:cNvSpPr>
          <p:nvPr>
            <p:custDataLst>
              <p:tags r:id="rId2"/>
            </p:custDataLst>
          </p:nvPr>
        </p:nvSpPr>
        <p:spPr bwMode="auto">
          <a:xfrm>
            <a:off x="581025" y="2362200"/>
            <a:ext cx="990600" cy="938719"/>
          </a:xfrm>
          <a:prstGeom prst="rect">
            <a:avLst/>
          </a:prstGeom>
          <a:noFill/>
          <a:ln w="9525" algn="ctr">
            <a:noFill/>
            <a:miter lim="800000"/>
            <a:headEnd/>
            <a:tailEnd/>
          </a:ln>
        </p:spPr>
        <p:txBody>
          <a:bodyPr wrap="square" lIns="0" rIns="18288">
            <a:spAutoFit/>
          </a:bodyPr>
          <a:lstStyle/>
          <a:p>
            <a:pPr marL="182563" indent="-182563" defTabSz="1019175">
              <a:lnSpc>
                <a:spcPct val="110000"/>
              </a:lnSpc>
              <a:spcBef>
                <a:spcPct val="30000"/>
              </a:spcBef>
              <a:buClr>
                <a:srgbClr val="AA1014"/>
              </a:buClr>
              <a:buFont typeface="Wingdings 2" pitchFamily="18" charset="2"/>
              <a:buChar char="¡"/>
            </a:pPr>
            <a:r>
              <a:rPr lang="en-US" sz="1000" dirty="0" smtClean="0"/>
              <a:t>SSG to provide a  price list with description of available plots</a:t>
            </a:r>
            <a:endParaRPr lang="en-US" sz="1000" dirty="0"/>
          </a:p>
        </p:txBody>
      </p:sp>
      <p:sp>
        <p:nvSpPr>
          <p:cNvPr id="55" name="Rectangle 36"/>
          <p:cNvSpPr>
            <a:spLocks noChangeArrowheads="1"/>
          </p:cNvSpPr>
          <p:nvPr>
            <p:custDataLst>
              <p:tags r:id="rId3"/>
            </p:custDataLst>
          </p:nvPr>
        </p:nvSpPr>
        <p:spPr bwMode="auto">
          <a:xfrm>
            <a:off x="1695450" y="2362200"/>
            <a:ext cx="990600" cy="1277273"/>
          </a:xfrm>
          <a:prstGeom prst="rect">
            <a:avLst/>
          </a:prstGeom>
          <a:noFill/>
          <a:ln w="9525" algn="ctr">
            <a:noFill/>
            <a:miter lim="800000"/>
            <a:headEnd/>
            <a:tailEnd/>
          </a:ln>
        </p:spPr>
        <p:txBody>
          <a:bodyPr wrap="square" lIns="0" rIns="18288">
            <a:spAutoFit/>
          </a:bodyPr>
          <a:lstStyle/>
          <a:p>
            <a:pPr marL="182563" indent="-182563" defTabSz="1019175">
              <a:lnSpc>
                <a:spcPct val="110000"/>
              </a:lnSpc>
              <a:spcBef>
                <a:spcPct val="30000"/>
              </a:spcBef>
              <a:buClr>
                <a:srgbClr val="AA1014"/>
              </a:buClr>
              <a:buFont typeface="Wingdings 2" pitchFamily="18" charset="2"/>
              <a:buChar char="¡"/>
            </a:pPr>
            <a:r>
              <a:rPr lang="en-US" sz="1000" dirty="0" smtClean="0"/>
              <a:t>SGG’s team on the ground will help organize the logistics and provide full on site support</a:t>
            </a:r>
            <a:endParaRPr lang="en-US" sz="1000" dirty="0"/>
          </a:p>
        </p:txBody>
      </p:sp>
      <p:sp>
        <p:nvSpPr>
          <p:cNvPr id="56" name="Rectangle 36"/>
          <p:cNvSpPr>
            <a:spLocks noChangeArrowheads="1"/>
          </p:cNvSpPr>
          <p:nvPr>
            <p:custDataLst>
              <p:tags r:id="rId4"/>
            </p:custDataLst>
          </p:nvPr>
        </p:nvSpPr>
        <p:spPr bwMode="auto">
          <a:xfrm>
            <a:off x="2895600" y="2362200"/>
            <a:ext cx="2438400" cy="1413207"/>
          </a:xfrm>
          <a:prstGeom prst="rect">
            <a:avLst/>
          </a:prstGeom>
          <a:noFill/>
          <a:ln w="9525" algn="ctr">
            <a:noFill/>
            <a:miter lim="800000"/>
            <a:headEnd/>
            <a:tailEnd/>
          </a:ln>
        </p:spPr>
        <p:txBody>
          <a:bodyPr wrap="square" lIns="0" rIns="18288">
            <a:spAutoFit/>
          </a:bodyPr>
          <a:lstStyle/>
          <a:p>
            <a:pPr marL="182563" indent="-182563" defTabSz="1019175">
              <a:lnSpc>
                <a:spcPct val="110000"/>
              </a:lnSpc>
              <a:spcBef>
                <a:spcPct val="30000"/>
              </a:spcBef>
              <a:buClr>
                <a:srgbClr val="AA1014"/>
              </a:buClr>
              <a:buFont typeface="Wingdings 2" pitchFamily="18" charset="2"/>
              <a:buChar char="¡"/>
            </a:pPr>
            <a:r>
              <a:rPr lang="en-US" sz="1000" dirty="0" smtClean="0"/>
              <a:t>SGG to provide comprehensive DD pack </a:t>
            </a:r>
          </a:p>
          <a:p>
            <a:pPr marL="182563" indent="-182563" defTabSz="1019175">
              <a:lnSpc>
                <a:spcPct val="110000"/>
              </a:lnSpc>
              <a:spcBef>
                <a:spcPct val="30000"/>
              </a:spcBef>
              <a:buClr>
                <a:srgbClr val="AA1014"/>
              </a:buClr>
              <a:buFont typeface="Wingdings 2" pitchFamily="18" charset="2"/>
              <a:buChar char="¡"/>
            </a:pPr>
            <a:r>
              <a:rPr lang="en-US" sz="1000" dirty="0" smtClean="0"/>
              <a:t>SGG will be available for questions and face to face meetings</a:t>
            </a:r>
          </a:p>
          <a:p>
            <a:pPr marL="182563" indent="-182563" defTabSz="1019175">
              <a:lnSpc>
                <a:spcPct val="110000"/>
              </a:lnSpc>
              <a:spcBef>
                <a:spcPct val="30000"/>
              </a:spcBef>
              <a:buClr>
                <a:srgbClr val="AA1014"/>
              </a:buClr>
              <a:buFont typeface="Wingdings 2" pitchFamily="18" charset="2"/>
              <a:buChar char="¡"/>
            </a:pPr>
            <a:r>
              <a:rPr lang="en-US" sz="1000" dirty="0" smtClean="0"/>
              <a:t>Seller to review standard  legal docs </a:t>
            </a:r>
            <a:r>
              <a:rPr lang="en-US" sz="1000" dirty="0"/>
              <a:t>&amp;</a:t>
            </a:r>
            <a:r>
              <a:rPr lang="en-US" sz="1000" dirty="0" smtClean="0"/>
              <a:t> may engage local Indonesian Lawyer to help</a:t>
            </a:r>
          </a:p>
          <a:p>
            <a:pPr marL="182563" indent="-182563" defTabSz="1019175">
              <a:lnSpc>
                <a:spcPct val="110000"/>
              </a:lnSpc>
              <a:spcBef>
                <a:spcPct val="30000"/>
              </a:spcBef>
              <a:buClr>
                <a:srgbClr val="AA1014"/>
              </a:buClr>
              <a:buFont typeface="Wingdings 2" pitchFamily="18" charset="2"/>
              <a:buChar char="¡"/>
            </a:pPr>
            <a:r>
              <a:rPr lang="en-US" sz="1000" dirty="0" smtClean="0"/>
              <a:t>During Stage One, Buyer has the option to change plot subject to availability</a:t>
            </a:r>
            <a:endParaRPr lang="en-US" sz="1000" dirty="0"/>
          </a:p>
        </p:txBody>
      </p:sp>
      <p:sp>
        <p:nvSpPr>
          <p:cNvPr id="57" name="Rectangle 36"/>
          <p:cNvSpPr>
            <a:spLocks noChangeArrowheads="1"/>
          </p:cNvSpPr>
          <p:nvPr>
            <p:custDataLst>
              <p:tags r:id="rId5"/>
            </p:custDataLst>
          </p:nvPr>
        </p:nvSpPr>
        <p:spPr bwMode="auto">
          <a:xfrm>
            <a:off x="5486400" y="2390775"/>
            <a:ext cx="2895600" cy="1415772"/>
          </a:xfrm>
          <a:prstGeom prst="rect">
            <a:avLst/>
          </a:prstGeom>
          <a:noFill/>
          <a:ln w="9525" algn="ctr">
            <a:noFill/>
            <a:miter lim="800000"/>
            <a:headEnd/>
            <a:tailEnd/>
          </a:ln>
        </p:spPr>
        <p:txBody>
          <a:bodyPr wrap="square" lIns="0" rIns="18288">
            <a:spAutoFit/>
          </a:bodyPr>
          <a:lstStyle/>
          <a:p>
            <a:pPr marL="182563" indent="-182563" defTabSz="1019175">
              <a:lnSpc>
                <a:spcPct val="110000"/>
              </a:lnSpc>
              <a:spcBef>
                <a:spcPct val="30000"/>
              </a:spcBef>
              <a:buClr>
                <a:srgbClr val="AA1014"/>
              </a:buClr>
              <a:buFont typeface="Wingdings 2" pitchFamily="18" charset="2"/>
              <a:buChar char="¡"/>
            </a:pPr>
            <a:r>
              <a:rPr lang="en-US" sz="1000" dirty="0" smtClean="0"/>
              <a:t>SSG can provide templates docs</a:t>
            </a:r>
          </a:p>
          <a:p>
            <a:pPr marL="182563" indent="-182563" defTabSz="1019175">
              <a:lnSpc>
                <a:spcPct val="110000"/>
              </a:lnSpc>
              <a:spcBef>
                <a:spcPct val="30000"/>
              </a:spcBef>
              <a:buClr>
                <a:srgbClr val="AA1014"/>
              </a:buClr>
              <a:buFont typeface="Wingdings 2" pitchFamily="18" charset="2"/>
              <a:buChar char="¡"/>
            </a:pPr>
            <a:r>
              <a:rPr lang="en-US" sz="1000" dirty="0" smtClean="0"/>
              <a:t>Law Firm to finalize DD on nominee and check the land title certificate</a:t>
            </a:r>
          </a:p>
          <a:p>
            <a:pPr marL="182563" indent="-182563" defTabSz="1019175">
              <a:lnSpc>
                <a:spcPct val="110000"/>
              </a:lnSpc>
              <a:spcBef>
                <a:spcPct val="30000"/>
              </a:spcBef>
              <a:buClr>
                <a:srgbClr val="AA1014"/>
              </a:buClr>
              <a:buFont typeface="Wingdings 2" pitchFamily="18" charset="2"/>
              <a:buChar char="¡"/>
            </a:pPr>
            <a:r>
              <a:rPr lang="en-US" sz="1000" dirty="0" smtClean="0"/>
              <a:t>Law Firm to draft relevant agreements to be executed and to coordinate with public notary</a:t>
            </a:r>
          </a:p>
          <a:p>
            <a:pPr marL="182563" indent="-182563" defTabSz="1019175">
              <a:lnSpc>
                <a:spcPct val="110000"/>
              </a:lnSpc>
              <a:spcBef>
                <a:spcPct val="30000"/>
              </a:spcBef>
              <a:buClr>
                <a:srgbClr val="AA1014"/>
              </a:buClr>
              <a:buFont typeface="Wingdings 2" pitchFamily="18" charset="2"/>
              <a:buChar char="¡"/>
            </a:pPr>
            <a:r>
              <a:rPr lang="en-US" sz="1000" dirty="0" smtClean="0"/>
              <a:t>Certain other docs to be executed with SSG’ nominee (road use right for e.g.)</a:t>
            </a:r>
          </a:p>
        </p:txBody>
      </p:sp>
      <p:sp>
        <p:nvSpPr>
          <p:cNvPr id="60" name="AutoShape 9"/>
          <p:cNvSpPr>
            <a:spLocks noChangeArrowheads="1"/>
          </p:cNvSpPr>
          <p:nvPr/>
        </p:nvSpPr>
        <p:spPr bwMode="auto">
          <a:xfrm>
            <a:off x="533400" y="1190625"/>
            <a:ext cx="2209800" cy="277813"/>
          </a:xfrm>
          <a:prstGeom prst="roundRect">
            <a:avLst>
              <a:gd name="adj" fmla="val 16667"/>
            </a:avLst>
          </a:prstGeom>
          <a:solidFill>
            <a:schemeClr val="tx2">
              <a:lumMod val="40000"/>
              <a:lumOff val="60000"/>
            </a:schemeClr>
          </a:solidFill>
          <a:ln w="9525">
            <a:noFill/>
            <a:round/>
            <a:headEnd/>
            <a:tailEnd/>
          </a:ln>
        </p:spPr>
        <p:txBody>
          <a:bodyPr wrap="none" anchor="ctr"/>
          <a:lstStyle/>
          <a:p>
            <a:pPr algn="ctr" defTabSz="1279525">
              <a:spcBef>
                <a:spcPct val="0"/>
              </a:spcBef>
              <a:buClrTx/>
              <a:buSzTx/>
              <a:buFontTx/>
              <a:buNone/>
            </a:pPr>
            <a:r>
              <a:rPr lang="en-GB" b="1" dirty="0" smtClean="0">
                <a:solidFill>
                  <a:schemeClr val="bg2"/>
                </a:solidFill>
              </a:rPr>
              <a:t>Exploration Stage</a:t>
            </a:r>
            <a:endParaRPr lang="de-DE" b="1" dirty="0">
              <a:solidFill>
                <a:schemeClr val="bg2"/>
              </a:solidFill>
            </a:endParaRPr>
          </a:p>
        </p:txBody>
      </p:sp>
      <p:sp>
        <p:nvSpPr>
          <p:cNvPr id="61" name="AutoShape 11"/>
          <p:cNvSpPr>
            <a:spLocks noChangeArrowheads="1"/>
          </p:cNvSpPr>
          <p:nvPr/>
        </p:nvSpPr>
        <p:spPr bwMode="auto">
          <a:xfrm>
            <a:off x="1708150" y="1581150"/>
            <a:ext cx="958850" cy="792163"/>
          </a:xfrm>
          <a:prstGeom prst="roundRect">
            <a:avLst>
              <a:gd name="adj" fmla="val 16667"/>
            </a:avLst>
          </a:prstGeom>
          <a:solidFill>
            <a:schemeClr val="tx2">
              <a:lumMod val="40000"/>
              <a:lumOff val="60000"/>
            </a:schemeClr>
          </a:solidFill>
          <a:ln w="9525">
            <a:noFill/>
            <a:round/>
            <a:headEnd/>
            <a:tailEnd/>
          </a:ln>
        </p:spPr>
        <p:txBody>
          <a:bodyPr lIns="18000" tIns="18000" rIns="18000" bIns="18000" anchor="ctr"/>
          <a:lstStyle/>
          <a:p>
            <a:pPr algn="ctr" defTabSz="1279525">
              <a:spcBef>
                <a:spcPct val="0"/>
              </a:spcBef>
              <a:buClrTx/>
              <a:buSzTx/>
              <a:buFontTx/>
              <a:buNone/>
            </a:pPr>
            <a:r>
              <a:rPr lang="en-GB" sz="900" b="1" dirty="0" smtClean="0">
                <a:solidFill>
                  <a:srgbClr val="FFFFFF"/>
                </a:solidFill>
              </a:rPr>
              <a:t>Buyer goes see the plots</a:t>
            </a:r>
            <a:endParaRPr lang="en-GB" sz="900" b="1" dirty="0">
              <a:solidFill>
                <a:srgbClr val="FFFFFF"/>
              </a:solidFill>
            </a:endParaRPr>
          </a:p>
        </p:txBody>
      </p:sp>
      <p:cxnSp>
        <p:nvCxnSpPr>
          <p:cNvPr id="62" name="AutoShape 16"/>
          <p:cNvCxnSpPr>
            <a:cxnSpLocks noChangeShapeType="1"/>
            <a:stCxn id="19" idx="3"/>
            <a:endCxn id="61" idx="1"/>
          </p:cNvCxnSpPr>
          <p:nvPr/>
        </p:nvCxnSpPr>
        <p:spPr bwMode="auto">
          <a:xfrm>
            <a:off x="1549400" y="1977232"/>
            <a:ext cx="158750" cy="0"/>
          </a:xfrm>
          <a:prstGeom prst="straightConnector1">
            <a:avLst/>
          </a:prstGeom>
          <a:noFill/>
          <a:ln w="9525">
            <a:solidFill>
              <a:srgbClr val="000000"/>
            </a:solidFill>
            <a:round/>
            <a:headEnd/>
            <a:tailEnd type="triangle" w="med" len="med"/>
          </a:ln>
        </p:spPr>
      </p:cxnSp>
      <p:sp>
        <p:nvSpPr>
          <p:cNvPr id="66" name="Right Arrow 65"/>
          <p:cNvSpPr/>
          <p:nvPr/>
        </p:nvSpPr>
        <p:spPr bwMode="auto">
          <a:xfrm rot="5400000" flipH="1">
            <a:off x="2673434" y="3432091"/>
            <a:ext cx="228600" cy="393868"/>
          </a:xfrm>
          <a:prstGeom prst="rightArrow">
            <a:avLst/>
          </a:prstGeom>
          <a:solidFill>
            <a:srgbClr val="ACACAD"/>
          </a:solidFill>
          <a:ln w="19050" cap="flat" cmpd="sng" algn="ctr">
            <a:solidFill>
              <a:schemeClr val="bg1"/>
            </a:solidFill>
            <a:prstDash val="solid"/>
            <a:round/>
            <a:headEnd type="none" w="med" len="med"/>
            <a:tailEnd type="none" w="med" len="med"/>
          </a:ln>
          <a:effectLst/>
        </p:spPr>
        <p:txBody>
          <a:bodyPr vert="horz" wrap="square" lIns="43604" tIns="43604" rIns="43604" bIns="43604" numCol="1" rtlCol="0" anchor="ctr" anchorCtr="0" compatLnSpc="1">
            <a:prstTxWarp prst="textNoShape">
              <a:avLst/>
            </a:prstTxWarp>
          </a:bodyPr>
          <a:lstStyle/>
          <a:p>
            <a:pPr defTabSz="794263" eaLnBrk="0" fontAlgn="base" hangingPunct="0">
              <a:spcBef>
                <a:spcPct val="0"/>
              </a:spcBef>
              <a:spcAft>
                <a:spcPct val="0"/>
              </a:spcAft>
            </a:pPr>
            <a:endParaRPr lang="en-US" sz="2000" dirty="0" smtClean="0">
              <a:latin typeface="Verdana" pitchFamily="34" charset="0"/>
            </a:endParaRPr>
          </a:p>
        </p:txBody>
      </p:sp>
      <p:sp>
        <p:nvSpPr>
          <p:cNvPr id="67" name="AutoShape 25"/>
          <p:cNvSpPr>
            <a:spLocks noChangeArrowheads="1"/>
          </p:cNvSpPr>
          <p:nvPr/>
        </p:nvSpPr>
        <p:spPr bwMode="auto">
          <a:xfrm>
            <a:off x="2333625" y="3743324"/>
            <a:ext cx="914400" cy="600075"/>
          </a:xfrm>
          <a:prstGeom prst="roundRect">
            <a:avLst>
              <a:gd name="adj" fmla="val 11722"/>
            </a:avLst>
          </a:prstGeom>
          <a:solidFill>
            <a:schemeClr val="accent2"/>
          </a:solidFill>
          <a:ln w="9525">
            <a:noFill/>
            <a:round/>
            <a:headEnd/>
            <a:tailEnd/>
          </a:ln>
        </p:spPr>
        <p:txBody>
          <a:bodyPr lIns="18000" tIns="18000" rIns="18000" bIns="18000" anchor="ctr"/>
          <a:lstStyle/>
          <a:p>
            <a:pPr algn="ctr" defTabSz="1279525">
              <a:lnSpc>
                <a:spcPct val="110000"/>
              </a:lnSpc>
            </a:pPr>
            <a:r>
              <a:rPr lang="en-GB" sz="900" b="1" dirty="0" smtClean="0">
                <a:solidFill>
                  <a:srgbClr val="FFFFFF"/>
                </a:solidFill>
              </a:rPr>
              <a:t>Buyer selects a plot, signs reservation form &amp; pays deposit</a:t>
            </a:r>
            <a:endParaRPr lang="en-GB" sz="900" b="1" dirty="0">
              <a:solidFill>
                <a:srgbClr val="FFFFFF"/>
              </a:solidFill>
            </a:endParaRPr>
          </a:p>
        </p:txBody>
      </p:sp>
      <p:sp>
        <p:nvSpPr>
          <p:cNvPr id="80" name="Right Arrow 79"/>
          <p:cNvSpPr/>
          <p:nvPr/>
        </p:nvSpPr>
        <p:spPr bwMode="auto">
          <a:xfrm rot="5400000" flipH="1">
            <a:off x="5264234" y="3432091"/>
            <a:ext cx="228600" cy="393868"/>
          </a:xfrm>
          <a:prstGeom prst="rightArrow">
            <a:avLst/>
          </a:prstGeom>
          <a:solidFill>
            <a:srgbClr val="ACACAD"/>
          </a:solidFill>
          <a:ln w="19050" cap="flat" cmpd="sng" algn="ctr">
            <a:solidFill>
              <a:schemeClr val="bg1"/>
            </a:solidFill>
            <a:prstDash val="solid"/>
            <a:round/>
            <a:headEnd type="none" w="med" len="med"/>
            <a:tailEnd type="none" w="med" len="med"/>
          </a:ln>
          <a:effectLst/>
        </p:spPr>
        <p:txBody>
          <a:bodyPr vert="horz" wrap="square" lIns="43604" tIns="43604" rIns="43604" bIns="43604" numCol="1" rtlCol="0" anchor="ctr" anchorCtr="0" compatLnSpc="1">
            <a:prstTxWarp prst="textNoShape">
              <a:avLst/>
            </a:prstTxWarp>
          </a:bodyPr>
          <a:lstStyle/>
          <a:p>
            <a:pPr defTabSz="794263" eaLnBrk="0" fontAlgn="base" hangingPunct="0">
              <a:spcBef>
                <a:spcPct val="0"/>
              </a:spcBef>
              <a:spcAft>
                <a:spcPct val="0"/>
              </a:spcAft>
            </a:pPr>
            <a:endParaRPr lang="en-US" sz="2000" dirty="0" smtClean="0">
              <a:latin typeface="Verdana" pitchFamily="34" charset="0"/>
            </a:endParaRPr>
          </a:p>
        </p:txBody>
      </p:sp>
      <p:sp>
        <p:nvSpPr>
          <p:cNvPr id="81" name="AutoShape 25"/>
          <p:cNvSpPr>
            <a:spLocks noChangeArrowheads="1"/>
          </p:cNvSpPr>
          <p:nvPr/>
        </p:nvSpPr>
        <p:spPr bwMode="auto">
          <a:xfrm>
            <a:off x="4924425" y="3743324"/>
            <a:ext cx="914400" cy="600075"/>
          </a:xfrm>
          <a:prstGeom prst="roundRect">
            <a:avLst>
              <a:gd name="adj" fmla="val 11722"/>
            </a:avLst>
          </a:prstGeom>
          <a:solidFill>
            <a:schemeClr val="accent2"/>
          </a:solidFill>
          <a:ln w="9525">
            <a:noFill/>
            <a:round/>
            <a:headEnd/>
            <a:tailEnd/>
          </a:ln>
        </p:spPr>
        <p:txBody>
          <a:bodyPr lIns="18000" tIns="18000" rIns="18000" bIns="18000" anchor="ctr"/>
          <a:lstStyle/>
          <a:p>
            <a:pPr algn="ctr" defTabSz="1279525">
              <a:lnSpc>
                <a:spcPct val="110000"/>
              </a:lnSpc>
            </a:pPr>
            <a:r>
              <a:rPr lang="en-GB" sz="900" b="1" dirty="0" smtClean="0">
                <a:solidFill>
                  <a:srgbClr val="FFFFFF"/>
                </a:solidFill>
              </a:rPr>
              <a:t>Buyer executes SPA and Service Agreement</a:t>
            </a:r>
            <a:endParaRPr lang="en-GB" sz="900" b="1" dirty="0">
              <a:solidFill>
                <a:srgbClr val="FFFFFF"/>
              </a:solidFill>
            </a:endParaRPr>
          </a:p>
        </p:txBody>
      </p:sp>
      <p:sp>
        <p:nvSpPr>
          <p:cNvPr id="82" name="Right Arrow 81"/>
          <p:cNvSpPr/>
          <p:nvPr/>
        </p:nvSpPr>
        <p:spPr bwMode="auto">
          <a:xfrm rot="5400000" flipH="1">
            <a:off x="8264609" y="3432091"/>
            <a:ext cx="228600" cy="393868"/>
          </a:xfrm>
          <a:prstGeom prst="rightArrow">
            <a:avLst/>
          </a:prstGeom>
          <a:solidFill>
            <a:srgbClr val="ACACAD"/>
          </a:solidFill>
          <a:ln w="19050" cap="flat" cmpd="sng" algn="ctr">
            <a:solidFill>
              <a:schemeClr val="bg1"/>
            </a:solidFill>
            <a:prstDash val="solid"/>
            <a:round/>
            <a:headEnd type="none" w="med" len="med"/>
            <a:tailEnd type="none" w="med" len="med"/>
          </a:ln>
          <a:effectLst/>
        </p:spPr>
        <p:txBody>
          <a:bodyPr vert="horz" wrap="square" lIns="43604" tIns="43604" rIns="43604" bIns="43604" numCol="1" rtlCol="0" anchor="ctr" anchorCtr="0" compatLnSpc="1">
            <a:prstTxWarp prst="textNoShape">
              <a:avLst/>
            </a:prstTxWarp>
          </a:bodyPr>
          <a:lstStyle/>
          <a:p>
            <a:pPr defTabSz="794263" eaLnBrk="0" fontAlgn="base" hangingPunct="0">
              <a:spcBef>
                <a:spcPct val="0"/>
              </a:spcBef>
              <a:spcAft>
                <a:spcPct val="0"/>
              </a:spcAft>
            </a:pPr>
            <a:endParaRPr lang="en-US" sz="2000" dirty="0" smtClean="0">
              <a:latin typeface="Verdana" pitchFamily="34" charset="0"/>
            </a:endParaRPr>
          </a:p>
        </p:txBody>
      </p:sp>
      <p:sp>
        <p:nvSpPr>
          <p:cNvPr id="83" name="AutoShape 25"/>
          <p:cNvSpPr>
            <a:spLocks noChangeArrowheads="1"/>
          </p:cNvSpPr>
          <p:nvPr/>
        </p:nvSpPr>
        <p:spPr bwMode="auto">
          <a:xfrm>
            <a:off x="7924800" y="3743324"/>
            <a:ext cx="914400" cy="600075"/>
          </a:xfrm>
          <a:prstGeom prst="roundRect">
            <a:avLst>
              <a:gd name="adj" fmla="val 11722"/>
            </a:avLst>
          </a:prstGeom>
          <a:solidFill>
            <a:schemeClr val="accent2"/>
          </a:solidFill>
          <a:ln w="9525">
            <a:noFill/>
            <a:round/>
            <a:headEnd/>
            <a:tailEnd/>
          </a:ln>
        </p:spPr>
        <p:txBody>
          <a:bodyPr lIns="18000" tIns="18000" rIns="18000" bIns="18000" anchor="ctr"/>
          <a:lstStyle/>
          <a:p>
            <a:pPr algn="ctr" defTabSz="1279525">
              <a:lnSpc>
                <a:spcPct val="110000"/>
              </a:lnSpc>
            </a:pPr>
            <a:r>
              <a:rPr lang="en-GB" sz="900" b="1" dirty="0" smtClean="0">
                <a:solidFill>
                  <a:srgbClr val="FFFFFF"/>
                </a:solidFill>
              </a:rPr>
              <a:t>Buyer executes Partnership Agreements</a:t>
            </a:r>
            <a:endParaRPr lang="en-GB" sz="900" b="1" dirty="0">
              <a:solidFill>
                <a:srgbClr val="FFFFFF"/>
              </a:solidFill>
            </a:endParaRPr>
          </a:p>
        </p:txBody>
      </p:sp>
      <p:cxnSp>
        <p:nvCxnSpPr>
          <p:cNvPr id="36" name="Straight Connector 35"/>
          <p:cNvCxnSpPr/>
          <p:nvPr/>
        </p:nvCxnSpPr>
        <p:spPr>
          <a:xfrm>
            <a:off x="647700" y="6705600"/>
            <a:ext cx="7772400" cy="0"/>
          </a:xfrm>
          <a:prstGeom prst="line">
            <a:avLst/>
          </a:prstGeom>
          <a:ln>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38" name="Slide Number Placeholder 1"/>
          <p:cNvSpPr>
            <a:spLocks noGrp="1"/>
          </p:cNvSpPr>
          <p:nvPr>
            <p:ph type="sldNum" sz="quarter" idx="12"/>
          </p:nvPr>
        </p:nvSpPr>
        <p:spPr>
          <a:xfrm>
            <a:off x="7010400" y="6492875"/>
            <a:ext cx="2133600" cy="365125"/>
          </a:xfrm>
        </p:spPr>
        <p:txBody>
          <a:bodyPr/>
          <a:lstStyle/>
          <a:p>
            <a:fld id="{610DF9FC-413E-472E-8A69-BC90CB184D85}" type="slidenum">
              <a:rPr lang="en-SG" smtClean="0"/>
              <a:pPr/>
              <a:t>7</a:t>
            </a:fld>
            <a:endParaRPr lang="en-SG" dirty="0"/>
          </a:p>
        </p:txBody>
      </p:sp>
    </p:spTree>
    <p:extLst>
      <p:ext uri="{BB962C8B-B14F-4D97-AF65-F5344CB8AC3E}">
        <p14:creationId xmlns:p14="http://schemas.microsoft.com/office/powerpoint/2010/main" val="34859877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Picture 4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409089" y="56212"/>
            <a:ext cx="582511" cy="485426"/>
          </a:xfrm>
          <a:prstGeom prst="rect">
            <a:avLst/>
          </a:prstGeom>
        </p:spPr>
      </p:pic>
      <p:cxnSp>
        <p:nvCxnSpPr>
          <p:cNvPr id="29" name="Straight Connector 28"/>
          <p:cNvCxnSpPr/>
          <p:nvPr/>
        </p:nvCxnSpPr>
        <p:spPr>
          <a:xfrm>
            <a:off x="647700" y="685800"/>
            <a:ext cx="7772400" cy="0"/>
          </a:xfrm>
          <a:prstGeom prst="line">
            <a:avLst/>
          </a:prstGeom>
          <a:ln>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647700" y="314325"/>
            <a:ext cx="4020844" cy="369332"/>
          </a:xfrm>
          <a:prstGeom prst="rect">
            <a:avLst/>
          </a:prstGeom>
        </p:spPr>
        <p:txBody>
          <a:bodyPr wrap="none">
            <a:spAutoFit/>
          </a:bodyPr>
          <a:lstStyle/>
          <a:p>
            <a:r>
              <a:rPr lang="en-SG" i="1" dirty="0" smtClean="0">
                <a:solidFill>
                  <a:schemeClr val="accent1"/>
                </a:solidFill>
              </a:rPr>
              <a:t>Stage One – Overview of </a:t>
            </a:r>
            <a:r>
              <a:rPr lang="en-GB" i="1" dirty="0" smtClean="0">
                <a:solidFill>
                  <a:schemeClr val="accent1"/>
                </a:solidFill>
              </a:rPr>
              <a:t>the Agreements</a:t>
            </a:r>
          </a:p>
        </p:txBody>
      </p:sp>
      <p:sp>
        <p:nvSpPr>
          <p:cNvPr id="6" name="Text Box 4"/>
          <p:cNvSpPr txBox="1">
            <a:spLocks noChangeArrowheads="1"/>
          </p:cNvSpPr>
          <p:nvPr>
            <p:custDataLst>
              <p:tags r:id="rId1"/>
            </p:custDataLst>
          </p:nvPr>
        </p:nvSpPr>
        <p:spPr bwMode="auto">
          <a:xfrm>
            <a:off x="685800" y="762000"/>
            <a:ext cx="7772400" cy="381000"/>
          </a:xfrm>
          <a:prstGeom prst="rect">
            <a:avLst/>
          </a:prstGeom>
          <a:noFill/>
          <a:ln w="9525">
            <a:noFill/>
            <a:miter lim="800000"/>
            <a:headEnd/>
            <a:tailEnd/>
          </a:ln>
          <a:effectLst/>
        </p:spPr>
        <p:txBody>
          <a:bodyPr lIns="0" tIns="0" rIns="100584" bIns="18288"/>
          <a:lstStyle/>
          <a:p>
            <a:r>
              <a:rPr lang="en-GB" sz="1200" i="1" dirty="0" smtClean="0">
                <a:solidFill>
                  <a:schemeClr val="accent1"/>
                </a:solidFill>
              </a:rPr>
              <a:t>SSG </a:t>
            </a:r>
            <a:r>
              <a:rPr lang="en-GB" sz="1200" i="1" dirty="0">
                <a:solidFill>
                  <a:schemeClr val="accent1"/>
                </a:solidFill>
              </a:rPr>
              <a:t>currently works with international law firm </a:t>
            </a:r>
            <a:r>
              <a:rPr lang="en-GB" sz="1200" i="1" dirty="0" err="1">
                <a:solidFill>
                  <a:schemeClr val="accent1"/>
                </a:solidFill>
              </a:rPr>
              <a:t>Limcharoen</a:t>
            </a:r>
            <a:r>
              <a:rPr lang="en-GB" sz="1200" i="1" dirty="0">
                <a:solidFill>
                  <a:schemeClr val="accent1"/>
                </a:solidFill>
              </a:rPr>
              <a:t> based in Bali</a:t>
            </a:r>
            <a:r>
              <a:rPr lang="en-GB" sz="1200" i="1" dirty="0" smtClean="0">
                <a:solidFill>
                  <a:schemeClr val="accent1"/>
                </a:solidFill>
              </a:rPr>
              <a:t>. </a:t>
            </a:r>
            <a:r>
              <a:rPr lang="en-GB" sz="1200" i="1" dirty="0" err="1">
                <a:solidFill>
                  <a:schemeClr val="accent1"/>
                </a:solidFill>
              </a:rPr>
              <a:t>Limcharoen</a:t>
            </a:r>
            <a:r>
              <a:rPr lang="en-GB" sz="1200" i="1" dirty="0">
                <a:solidFill>
                  <a:schemeClr val="accent1"/>
                </a:solidFill>
              </a:rPr>
              <a:t> is </a:t>
            </a:r>
            <a:r>
              <a:rPr lang="en-GB" sz="1200" i="1" dirty="0" smtClean="0">
                <a:solidFill>
                  <a:schemeClr val="accent1"/>
                </a:solidFill>
              </a:rPr>
              <a:t>well versed </a:t>
            </a:r>
            <a:r>
              <a:rPr lang="en-GB" sz="1200" i="1" dirty="0">
                <a:solidFill>
                  <a:schemeClr val="accent1"/>
                </a:solidFill>
              </a:rPr>
              <a:t>in the process of land transactions within Indonesia and </a:t>
            </a:r>
            <a:r>
              <a:rPr lang="en-GB" sz="1200" i="1" dirty="0" smtClean="0">
                <a:solidFill>
                  <a:schemeClr val="accent1"/>
                </a:solidFill>
              </a:rPr>
              <a:t>Asia</a:t>
            </a:r>
            <a:endParaRPr lang="en-GB" sz="1200" i="1" dirty="0">
              <a:solidFill>
                <a:schemeClr val="accent1"/>
              </a:solidFill>
            </a:endParaRPr>
          </a:p>
          <a:p>
            <a:endParaRPr lang="en-GB" sz="1200" i="1" dirty="0" smtClean="0">
              <a:solidFill>
                <a:schemeClr val="accent1"/>
              </a:solidFill>
            </a:endParaRPr>
          </a:p>
        </p:txBody>
      </p:sp>
      <p:sp>
        <p:nvSpPr>
          <p:cNvPr id="8" name="Rectangle 68"/>
          <p:cNvSpPr>
            <a:spLocks noChangeArrowheads="1"/>
          </p:cNvSpPr>
          <p:nvPr/>
        </p:nvSpPr>
        <p:spPr bwMode="auto">
          <a:xfrm>
            <a:off x="228600" y="6324600"/>
            <a:ext cx="8686800" cy="453722"/>
          </a:xfrm>
          <a:prstGeom prst="rect">
            <a:avLst/>
          </a:prstGeom>
          <a:solidFill>
            <a:schemeClr val="accent1">
              <a:alpha val="50000"/>
            </a:schemeClr>
          </a:solidFill>
          <a:ln w="9525" algn="ctr">
            <a:solidFill>
              <a:schemeClr val="tx2"/>
            </a:solidFill>
            <a:miter lim="800000"/>
            <a:headEnd/>
            <a:tailEnd/>
          </a:ln>
          <a:effectLst/>
        </p:spPr>
        <p:txBody>
          <a:bodyPr wrap="square" lIns="17995" tIns="17995" rIns="18284" bIns="18284" anchor="ctr">
            <a:noAutofit/>
          </a:bodyPr>
          <a:lstStyle/>
          <a:p>
            <a:pPr algn="ctr"/>
            <a:r>
              <a:rPr lang="en-US" sz="1100" dirty="0" smtClean="0"/>
              <a:t>SSG has worked hard over the past year with its lawyers in order to ensure a hassle free acquisition process and ensure that legal docs are balanced and fair</a:t>
            </a:r>
            <a:endParaRPr lang="en-AU" sz="1100" dirty="0"/>
          </a:p>
        </p:txBody>
      </p:sp>
      <p:sp>
        <p:nvSpPr>
          <p:cNvPr id="17" name="Slide Number Placeholder 1"/>
          <p:cNvSpPr>
            <a:spLocks noGrp="1"/>
          </p:cNvSpPr>
          <p:nvPr>
            <p:ph type="sldNum" sz="quarter" idx="12"/>
          </p:nvPr>
        </p:nvSpPr>
        <p:spPr>
          <a:xfrm>
            <a:off x="7010400" y="6492875"/>
            <a:ext cx="2133600" cy="365125"/>
          </a:xfrm>
        </p:spPr>
        <p:txBody>
          <a:bodyPr/>
          <a:lstStyle/>
          <a:p>
            <a:fld id="{610DF9FC-413E-472E-8A69-BC90CB184D85}" type="slidenum">
              <a:rPr lang="en-SG" smtClean="0"/>
              <a:pPr/>
              <a:t>8</a:t>
            </a:fld>
            <a:endParaRPr lang="en-SG" dirty="0"/>
          </a:p>
        </p:txBody>
      </p:sp>
      <p:graphicFrame>
        <p:nvGraphicFramePr>
          <p:cNvPr id="18" name="Table 17"/>
          <p:cNvGraphicFramePr>
            <a:graphicFrameLocks noGrp="1"/>
          </p:cNvGraphicFramePr>
          <p:nvPr>
            <p:extLst>
              <p:ext uri="{D42A27DB-BD31-4B8C-83A1-F6EECF244321}">
                <p14:modId xmlns:p14="http://schemas.microsoft.com/office/powerpoint/2010/main" val="1995160218"/>
              </p:ext>
            </p:extLst>
          </p:nvPr>
        </p:nvGraphicFramePr>
        <p:xfrm>
          <a:off x="228598" y="1143000"/>
          <a:ext cx="8686801" cy="4251806"/>
        </p:xfrm>
        <a:graphic>
          <a:graphicData uri="http://schemas.openxmlformats.org/drawingml/2006/table">
            <a:tbl>
              <a:tblPr firstRow="1" firstCol="1" bandRow="1">
                <a:tableStyleId>{5C22544A-7EE6-4342-B048-85BDC9FD1C3A}</a:tableStyleId>
              </a:tblPr>
              <a:tblGrid>
                <a:gridCol w="1752602"/>
                <a:gridCol w="3505200"/>
                <a:gridCol w="3428999"/>
              </a:tblGrid>
              <a:tr h="292396">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SG" sz="1100" dirty="0" smtClean="0">
                          <a:effectLst/>
                        </a:rPr>
                        <a:t>Document</a:t>
                      </a:r>
                      <a:endParaRPr lang="en-US" sz="1100" dirty="0" smtClean="0">
                        <a:effectLst/>
                        <a:latin typeface="+mn-lt"/>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SG" sz="1100" dirty="0" smtClean="0">
                          <a:effectLst/>
                        </a:rPr>
                        <a:t>Description</a:t>
                      </a:r>
                      <a:endParaRPr lang="en-US" sz="1100" dirty="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SG" sz="1100" dirty="0" smtClean="0">
                          <a:effectLst/>
                        </a:rPr>
                        <a:t>Parties</a:t>
                      </a:r>
                      <a:endParaRPr lang="en-US" sz="1100" dirty="0">
                        <a:effectLst/>
                        <a:latin typeface="Calibri"/>
                        <a:ea typeface="Calibri"/>
                        <a:cs typeface="Times New Roman"/>
                      </a:endParaRPr>
                    </a:p>
                  </a:txBody>
                  <a:tcPr marL="68580" marR="68580" marT="0" marB="0" anchor="ctr"/>
                </a:tc>
              </a:tr>
              <a:tr h="243662">
                <a:tc>
                  <a:txBody>
                    <a:bodyPr/>
                    <a:lstStyle/>
                    <a:p>
                      <a:pPr algn="ctr"/>
                      <a:r>
                        <a:rPr lang="en-US" sz="1100" b="1" dirty="0" smtClean="0">
                          <a:solidFill>
                            <a:schemeClr val="bg1"/>
                          </a:solidFill>
                        </a:rPr>
                        <a:t>Reservation</a:t>
                      </a:r>
                      <a:r>
                        <a:rPr lang="en-US" sz="1100" b="1" baseline="0" dirty="0" smtClean="0">
                          <a:solidFill>
                            <a:schemeClr val="bg1"/>
                          </a:solidFill>
                        </a:rPr>
                        <a:t> Agreement</a:t>
                      </a:r>
                      <a:endParaRPr lang="en-US" sz="1100" b="1" dirty="0" smtClean="0">
                        <a:solidFill>
                          <a:schemeClr val="bg1"/>
                        </a:solidFill>
                      </a:endParaRPr>
                    </a:p>
                  </a:txBody>
                  <a:tcPr marL="83127" marR="83127" marT="40341" marB="40341" anchor="ctr"/>
                </a:tc>
                <a:tc>
                  <a:txBody>
                    <a:bodyPr/>
                    <a:lstStyle/>
                    <a:p>
                      <a:pPr marL="228600" indent="-228600">
                        <a:lnSpc>
                          <a:spcPct val="100000"/>
                        </a:lnSpc>
                        <a:spcBef>
                          <a:spcPts val="200"/>
                        </a:spcBef>
                        <a:spcAft>
                          <a:spcPts val="200"/>
                        </a:spcAft>
                        <a:buClr>
                          <a:schemeClr val="tx2"/>
                        </a:buClr>
                        <a:buSzPct val="95000"/>
                        <a:buFont typeface="Wingdings 2"/>
                        <a:buChar char=""/>
                      </a:pPr>
                      <a:r>
                        <a:rPr lang="en-GB" sz="1050" dirty="0" smtClean="0">
                          <a:solidFill>
                            <a:schemeClr val="tx1"/>
                          </a:solidFill>
                        </a:rPr>
                        <a:t>Preliminary agreement between the Seller / SSG and the Buyer that sets forth</a:t>
                      </a:r>
                      <a:r>
                        <a:rPr lang="en-GB" sz="1050" baseline="0" dirty="0" smtClean="0">
                          <a:solidFill>
                            <a:schemeClr val="tx1"/>
                          </a:solidFill>
                        </a:rPr>
                        <a:t> and identifies the desired plot, size, and purchase price, and escrow facilities, if any</a:t>
                      </a:r>
                      <a:endParaRPr lang="en-GB" sz="1050" dirty="0" smtClean="0">
                        <a:solidFill>
                          <a:schemeClr val="tx1"/>
                        </a:solidFill>
                      </a:endParaRPr>
                    </a:p>
                  </a:txBody>
                  <a:tcPr marL="83127" marR="83127" marT="40341" marB="40341" anchor="ctr"/>
                </a:tc>
                <a:tc>
                  <a:txBody>
                    <a:bodyPr/>
                    <a:lstStyle/>
                    <a:p>
                      <a:pPr marL="228600" indent="-228600">
                        <a:lnSpc>
                          <a:spcPct val="100000"/>
                        </a:lnSpc>
                        <a:spcBef>
                          <a:spcPts val="200"/>
                        </a:spcBef>
                        <a:spcAft>
                          <a:spcPts val="200"/>
                        </a:spcAft>
                        <a:buClr>
                          <a:schemeClr val="tx2"/>
                        </a:buClr>
                        <a:buSzPct val="95000"/>
                        <a:buFont typeface="Wingdings 2"/>
                        <a:buChar char=""/>
                      </a:pPr>
                      <a:r>
                        <a:rPr lang="en-US" sz="1050" dirty="0" smtClean="0">
                          <a:solidFill>
                            <a:schemeClr val="tx1"/>
                          </a:solidFill>
                        </a:rPr>
                        <a:t>Seller,</a:t>
                      </a:r>
                      <a:r>
                        <a:rPr lang="en-US" sz="1050" baseline="0" dirty="0" smtClean="0">
                          <a:solidFill>
                            <a:schemeClr val="tx1"/>
                          </a:solidFill>
                        </a:rPr>
                        <a:t> or Seller’s proxy based on a Power of Attorney “</a:t>
                      </a:r>
                      <a:r>
                        <a:rPr lang="en-US" sz="1050" baseline="0" dirty="0" err="1" smtClean="0">
                          <a:solidFill>
                            <a:schemeClr val="tx1"/>
                          </a:solidFill>
                        </a:rPr>
                        <a:t>PoA</a:t>
                      </a:r>
                      <a:r>
                        <a:rPr lang="en-US" sz="1050" baseline="0" dirty="0" smtClean="0">
                          <a:solidFill>
                            <a:schemeClr val="tx1"/>
                          </a:solidFill>
                        </a:rPr>
                        <a:t>”, i.e. SSG or its affiliates </a:t>
                      </a:r>
                      <a:endParaRPr lang="en-US" sz="1050" baseline="0" dirty="0" smtClean="0">
                        <a:solidFill>
                          <a:schemeClr val="tx1"/>
                        </a:solidFill>
                      </a:endParaRPr>
                    </a:p>
                    <a:p>
                      <a:pPr marL="228600" indent="-228600">
                        <a:lnSpc>
                          <a:spcPct val="100000"/>
                        </a:lnSpc>
                        <a:spcBef>
                          <a:spcPts val="200"/>
                        </a:spcBef>
                        <a:spcAft>
                          <a:spcPts val="200"/>
                        </a:spcAft>
                        <a:buClr>
                          <a:schemeClr val="tx2"/>
                        </a:buClr>
                        <a:buSzPct val="95000"/>
                        <a:buFont typeface="Wingdings 2"/>
                        <a:buChar char=""/>
                      </a:pPr>
                      <a:r>
                        <a:rPr lang="en-US" sz="1050" baseline="0" dirty="0" smtClean="0">
                          <a:solidFill>
                            <a:schemeClr val="tx1"/>
                          </a:solidFill>
                        </a:rPr>
                        <a:t>Buyer</a:t>
                      </a:r>
                    </a:p>
                    <a:p>
                      <a:pPr marL="228600" indent="-228600">
                        <a:lnSpc>
                          <a:spcPct val="100000"/>
                        </a:lnSpc>
                        <a:spcBef>
                          <a:spcPts val="200"/>
                        </a:spcBef>
                        <a:spcAft>
                          <a:spcPts val="200"/>
                        </a:spcAft>
                        <a:buClr>
                          <a:schemeClr val="tx2"/>
                        </a:buClr>
                        <a:buSzPct val="95000"/>
                        <a:buFont typeface="Wingdings 2"/>
                        <a:buChar char=""/>
                      </a:pPr>
                      <a:r>
                        <a:rPr lang="en-US" sz="1050" baseline="0" dirty="0" smtClean="0">
                          <a:solidFill>
                            <a:schemeClr val="tx1"/>
                          </a:solidFill>
                        </a:rPr>
                        <a:t>JUB Investments - Acknowledger</a:t>
                      </a:r>
                      <a:endParaRPr lang="en-US" sz="1050" baseline="0" dirty="0" smtClean="0">
                        <a:solidFill>
                          <a:schemeClr val="tx1"/>
                        </a:solidFill>
                      </a:endParaRPr>
                    </a:p>
                  </a:txBody>
                  <a:tcPr marL="83127" marR="83127" marT="40341" marB="40341" anchor="ctr"/>
                </a:tc>
              </a:tr>
              <a:tr h="24366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bg1"/>
                          </a:solidFill>
                        </a:rPr>
                        <a:t>Vacant</a:t>
                      </a:r>
                      <a:r>
                        <a:rPr lang="en-US" sz="1100" b="1" baseline="0" dirty="0" smtClean="0">
                          <a:solidFill>
                            <a:schemeClr val="bg1"/>
                          </a:solidFill>
                        </a:rPr>
                        <a:t> Land Sale and Purchase Agreement</a:t>
                      </a:r>
                      <a:endParaRPr lang="en-US" sz="1100" b="1" dirty="0" smtClean="0">
                        <a:solidFill>
                          <a:schemeClr val="bg1"/>
                        </a:solidFill>
                      </a:endParaRPr>
                    </a:p>
                  </a:txBody>
                  <a:tcPr marL="83127" marR="83127" marT="40341" marB="40341" anchor="ctr"/>
                </a:tc>
                <a:tc>
                  <a:txBody>
                    <a:bodyPr/>
                    <a:lstStyle/>
                    <a:p>
                      <a:pPr marL="228600" marR="0" indent="-228600" algn="l" defTabSz="914400" rtl="0" eaLnBrk="1" fontAlgn="auto" latinLnBrk="0" hangingPunct="1">
                        <a:lnSpc>
                          <a:spcPct val="100000"/>
                        </a:lnSpc>
                        <a:spcBef>
                          <a:spcPts val="200"/>
                        </a:spcBef>
                        <a:spcAft>
                          <a:spcPts val="0"/>
                        </a:spcAft>
                        <a:buClr>
                          <a:schemeClr val="tx2"/>
                        </a:buClr>
                        <a:buSzPct val="95000"/>
                        <a:buFont typeface="Wingdings 2"/>
                        <a:buChar char=""/>
                        <a:tabLst>
                          <a:tab pos="177800" algn="l"/>
                        </a:tabLst>
                        <a:defRPr/>
                      </a:pPr>
                      <a:r>
                        <a:rPr lang="en-GB" sz="1050" dirty="0" smtClean="0">
                          <a:solidFill>
                            <a:schemeClr val="tx1"/>
                          </a:solidFill>
                        </a:rPr>
                        <a:t>A</a:t>
                      </a:r>
                      <a:r>
                        <a:rPr lang="en-GB" sz="1050" baseline="0" dirty="0" smtClean="0">
                          <a:solidFill>
                            <a:schemeClr val="tx1"/>
                          </a:solidFill>
                        </a:rPr>
                        <a:t> binding sale and purchase agreement between the Seller and/or his proxy, and the Buyer which sets forth the terms and conditions of the property transaction, among other, the payment terms and method of payment</a:t>
                      </a:r>
                      <a:endParaRPr lang="en-GB" sz="1050" dirty="0" smtClean="0">
                        <a:solidFill>
                          <a:schemeClr val="tx1"/>
                        </a:solidFill>
                      </a:endParaRPr>
                    </a:p>
                  </a:txBody>
                  <a:tcPr marL="83127" marR="83127" marT="40341" marB="40341" anchor="ctr"/>
                </a:tc>
                <a:tc>
                  <a:txBody>
                    <a:bodyPr/>
                    <a:lstStyle/>
                    <a:p>
                      <a:pPr marL="228600" indent="-228600">
                        <a:lnSpc>
                          <a:spcPct val="100000"/>
                        </a:lnSpc>
                        <a:spcBef>
                          <a:spcPts val="200"/>
                        </a:spcBef>
                        <a:spcAft>
                          <a:spcPts val="200"/>
                        </a:spcAft>
                        <a:buClr>
                          <a:schemeClr val="tx2"/>
                        </a:buClr>
                        <a:buSzPct val="95000"/>
                        <a:buFont typeface="Wingdings 2"/>
                        <a:buChar char=""/>
                      </a:pPr>
                      <a:r>
                        <a:rPr lang="en-US" sz="1050" dirty="0" smtClean="0">
                          <a:solidFill>
                            <a:schemeClr val="tx1"/>
                          </a:solidFill>
                        </a:rPr>
                        <a:t>Seller,</a:t>
                      </a:r>
                      <a:r>
                        <a:rPr lang="en-US" sz="1050" baseline="0" dirty="0" smtClean="0">
                          <a:solidFill>
                            <a:schemeClr val="tx1"/>
                          </a:solidFill>
                        </a:rPr>
                        <a:t> or Seller’s proxy based on a Power of Attorney “</a:t>
                      </a:r>
                      <a:r>
                        <a:rPr lang="en-US" sz="1050" baseline="0" dirty="0" err="1" smtClean="0">
                          <a:solidFill>
                            <a:schemeClr val="tx1"/>
                          </a:solidFill>
                        </a:rPr>
                        <a:t>PoA</a:t>
                      </a:r>
                      <a:r>
                        <a:rPr lang="en-US" sz="1050" baseline="0" dirty="0" smtClean="0">
                          <a:solidFill>
                            <a:schemeClr val="tx1"/>
                          </a:solidFill>
                        </a:rPr>
                        <a:t>”, i.e. SSG or its affiliates </a:t>
                      </a:r>
                    </a:p>
                    <a:p>
                      <a:pPr marL="228600" indent="-228600">
                        <a:lnSpc>
                          <a:spcPct val="100000"/>
                        </a:lnSpc>
                        <a:spcBef>
                          <a:spcPts val="200"/>
                        </a:spcBef>
                        <a:spcAft>
                          <a:spcPts val="200"/>
                        </a:spcAft>
                        <a:buClr>
                          <a:schemeClr val="tx2"/>
                        </a:buClr>
                        <a:buSzPct val="95000"/>
                        <a:buFont typeface="Wingdings 2"/>
                        <a:buChar char=""/>
                      </a:pPr>
                      <a:r>
                        <a:rPr lang="en-US" sz="1050" baseline="0" dirty="0" smtClean="0">
                          <a:solidFill>
                            <a:schemeClr val="tx1"/>
                          </a:solidFill>
                        </a:rPr>
                        <a:t>Buyer</a:t>
                      </a:r>
                    </a:p>
                    <a:p>
                      <a:pPr marL="228600" indent="-228600">
                        <a:lnSpc>
                          <a:spcPct val="100000"/>
                        </a:lnSpc>
                        <a:spcBef>
                          <a:spcPts val="200"/>
                        </a:spcBef>
                        <a:spcAft>
                          <a:spcPts val="200"/>
                        </a:spcAft>
                        <a:buClr>
                          <a:schemeClr val="tx2"/>
                        </a:buClr>
                        <a:buSzPct val="95000"/>
                        <a:buFont typeface="Wingdings 2"/>
                        <a:buChar char=""/>
                      </a:pPr>
                      <a:r>
                        <a:rPr lang="en-US" sz="1050" baseline="0" dirty="0" smtClean="0">
                          <a:solidFill>
                            <a:schemeClr val="tx1"/>
                          </a:solidFill>
                        </a:rPr>
                        <a:t>JUB Investments - Acknowledger</a:t>
                      </a:r>
                      <a:endParaRPr lang="en-US" sz="1050" baseline="0" dirty="0" smtClean="0">
                        <a:solidFill>
                          <a:schemeClr val="tx1"/>
                        </a:solidFill>
                      </a:endParaRPr>
                    </a:p>
                  </a:txBody>
                  <a:tcPr marL="83127" marR="83127" marT="40341" marB="40341" anchor="ctr"/>
                </a:tc>
              </a:tr>
              <a:tr h="243662">
                <a:tc>
                  <a:txBody>
                    <a:bodyPr/>
                    <a:lstStyle/>
                    <a:p>
                      <a:pPr algn="ctr"/>
                      <a:r>
                        <a:rPr lang="en-US" sz="1100" b="1" dirty="0" smtClean="0">
                          <a:solidFill>
                            <a:schemeClr val="bg1"/>
                          </a:solidFill>
                        </a:rPr>
                        <a:t>Management Service Agreement</a:t>
                      </a:r>
                    </a:p>
                  </a:txBody>
                  <a:tcPr marL="83127" marR="83127" marT="40341" marB="40341" anchor="ctr"/>
                </a:tc>
                <a:tc>
                  <a:txBody>
                    <a:bodyPr/>
                    <a:lstStyle/>
                    <a:p>
                      <a:pPr marL="228600" marR="0" indent="-228600" algn="l" defTabSz="914400" rtl="0" eaLnBrk="1" fontAlgn="auto" latinLnBrk="0" hangingPunct="1">
                        <a:lnSpc>
                          <a:spcPct val="100000"/>
                        </a:lnSpc>
                        <a:spcBef>
                          <a:spcPts val="200"/>
                        </a:spcBef>
                        <a:spcAft>
                          <a:spcPts val="0"/>
                        </a:spcAft>
                        <a:buClr>
                          <a:schemeClr val="tx2"/>
                        </a:buClr>
                        <a:buSzPct val="95000"/>
                        <a:buFont typeface="Wingdings 2"/>
                        <a:buChar char=""/>
                        <a:tabLst>
                          <a:tab pos="177800" algn="l"/>
                        </a:tabLst>
                        <a:defRPr/>
                      </a:pPr>
                      <a:r>
                        <a:rPr lang="en-GB" sz="1050" dirty="0" smtClean="0">
                          <a:solidFill>
                            <a:schemeClr val="tx1"/>
                          </a:solidFill>
                        </a:rPr>
                        <a:t>Agreement</a:t>
                      </a:r>
                      <a:r>
                        <a:rPr lang="en-GB" sz="1050" baseline="0" dirty="0" smtClean="0">
                          <a:solidFill>
                            <a:schemeClr val="tx1"/>
                          </a:solidFill>
                        </a:rPr>
                        <a:t> between the Buyer and SSG regarding appointment of SSG or its affiliate as the manager of the project, land and infrastructure in and around the property</a:t>
                      </a:r>
                      <a:endParaRPr lang="en-GB" sz="1050" dirty="0" smtClean="0">
                        <a:solidFill>
                          <a:schemeClr val="tx1"/>
                        </a:solidFill>
                      </a:endParaRPr>
                    </a:p>
                  </a:txBody>
                  <a:tcPr marL="83127" marR="83127" marT="40341" marB="40341" anchor="ctr"/>
                </a:tc>
                <a:tc>
                  <a:txBody>
                    <a:bodyPr/>
                    <a:lstStyle/>
                    <a:p>
                      <a:pPr marL="228600" indent="-228600">
                        <a:lnSpc>
                          <a:spcPct val="100000"/>
                        </a:lnSpc>
                        <a:spcBef>
                          <a:spcPts val="200"/>
                        </a:spcBef>
                        <a:spcAft>
                          <a:spcPts val="200"/>
                        </a:spcAft>
                        <a:buClr>
                          <a:schemeClr val="tx2"/>
                        </a:buClr>
                        <a:buSzPct val="95000"/>
                        <a:buFont typeface="Wingdings 2"/>
                        <a:buChar char=""/>
                      </a:pPr>
                      <a:r>
                        <a:rPr lang="en-US" sz="1050" dirty="0" smtClean="0">
                          <a:solidFill>
                            <a:schemeClr val="tx1"/>
                          </a:solidFill>
                        </a:rPr>
                        <a:t>Seller,</a:t>
                      </a:r>
                      <a:r>
                        <a:rPr lang="en-US" sz="1050" baseline="0" dirty="0" smtClean="0">
                          <a:solidFill>
                            <a:schemeClr val="tx1"/>
                          </a:solidFill>
                        </a:rPr>
                        <a:t> or Seller’s proxy based on a Power of Attorney “</a:t>
                      </a:r>
                      <a:r>
                        <a:rPr lang="en-US" sz="1050" baseline="0" dirty="0" err="1" smtClean="0">
                          <a:solidFill>
                            <a:schemeClr val="tx1"/>
                          </a:solidFill>
                        </a:rPr>
                        <a:t>PoA</a:t>
                      </a:r>
                      <a:r>
                        <a:rPr lang="en-US" sz="1050" baseline="0" dirty="0" smtClean="0">
                          <a:solidFill>
                            <a:schemeClr val="tx1"/>
                          </a:solidFill>
                        </a:rPr>
                        <a:t>”, i.e. SSG or its affiliates </a:t>
                      </a:r>
                    </a:p>
                    <a:p>
                      <a:pPr marL="228600" indent="-228600">
                        <a:lnSpc>
                          <a:spcPct val="100000"/>
                        </a:lnSpc>
                        <a:spcBef>
                          <a:spcPts val="200"/>
                        </a:spcBef>
                        <a:spcAft>
                          <a:spcPts val="200"/>
                        </a:spcAft>
                        <a:buClr>
                          <a:schemeClr val="tx2"/>
                        </a:buClr>
                        <a:buSzPct val="95000"/>
                        <a:buFont typeface="Wingdings 2"/>
                        <a:buChar char=""/>
                      </a:pPr>
                      <a:r>
                        <a:rPr lang="en-US" sz="1050" baseline="0" dirty="0" smtClean="0">
                          <a:solidFill>
                            <a:schemeClr val="tx1"/>
                          </a:solidFill>
                        </a:rPr>
                        <a:t>PT Selong </a:t>
                      </a:r>
                      <a:r>
                        <a:rPr lang="en-US" sz="1050" baseline="0" dirty="0" err="1" smtClean="0">
                          <a:solidFill>
                            <a:schemeClr val="tx1"/>
                          </a:solidFill>
                        </a:rPr>
                        <a:t>Bersama</a:t>
                      </a:r>
                      <a:r>
                        <a:rPr lang="en-US" sz="1050" baseline="0" dirty="0" smtClean="0">
                          <a:solidFill>
                            <a:schemeClr val="tx1"/>
                          </a:solidFill>
                        </a:rPr>
                        <a:t> Manager</a:t>
                      </a:r>
                    </a:p>
                    <a:p>
                      <a:pPr marL="228600" indent="-228600">
                        <a:lnSpc>
                          <a:spcPct val="100000"/>
                        </a:lnSpc>
                        <a:spcBef>
                          <a:spcPts val="200"/>
                        </a:spcBef>
                        <a:spcAft>
                          <a:spcPts val="200"/>
                        </a:spcAft>
                        <a:buClr>
                          <a:schemeClr val="tx2"/>
                        </a:buClr>
                        <a:buSzPct val="95000"/>
                        <a:buFont typeface="Wingdings 2"/>
                        <a:buChar char=""/>
                      </a:pPr>
                      <a:r>
                        <a:rPr lang="en-US" sz="1050" baseline="0" dirty="0" smtClean="0">
                          <a:solidFill>
                            <a:schemeClr val="tx1"/>
                          </a:solidFill>
                        </a:rPr>
                        <a:t>Buyer</a:t>
                      </a:r>
                      <a:endParaRPr lang="en-US" sz="1050" baseline="0" dirty="0" smtClean="0">
                        <a:solidFill>
                          <a:schemeClr val="tx1"/>
                        </a:solidFill>
                      </a:endParaRPr>
                    </a:p>
                  </a:txBody>
                  <a:tcPr marL="83127" marR="83127" marT="40341" marB="40341" anchor="ctr"/>
                </a:tc>
              </a:tr>
              <a:tr h="576818">
                <a:tc>
                  <a:txBody>
                    <a:bodyPr/>
                    <a:lstStyle/>
                    <a:p>
                      <a:pPr algn="ctr"/>
                      <a:r>
                        <a:rPr lang="en-US" sz="1100" b="1" dirty="0" smtClean="0">
                          <a:solidFill>
                            <a:schemeClr val="bg1"/>
                          </a:solidFill>
                        </a:rPr>
                        <a:t>Deed of Sale and Purchase</a:t>
                      </a:r>
                      <a:r>
                        <a:rPr lang="en-US" sz="1100" b="1" baseline="0" dirty="0" smtClean="0">
                          <a:solidFill>
                            <a:schemeClr val="bg1"/>
                          </a:solidFill>
                        </a:rPr>
                        <a:t> of Land</a:t>
                      </a:r>
                      <a:endParaRPr lang="en-US" sz="1100" b="1" dirty="0" smtClean="0">
                        <a:solidFill>
                          <a:schemeClr val="bg1"/>
                        </a:solidFill>
                      </a:endParaRPr>
                    </a:p>
                  </a:txBody>
                  <a:tcPr marL="83127" marR="83127" marT="40341" marB="40341" anchor="ctr"/>
                </a:tc>
                <a:tc>
                  <a:txBody>
                    <a:bodyPr/>
                    <a:lstStyle/>
                    <a:p>
                      <a:pPr marL="228600" marR="0" indent="-228600" algn="l" defTabSz="914400" rtl="0" eaLnBrk="1" fontAlgn="auto" latinLnBrk="0" hangingPunct="1">
                        <a:lnSpc>
                          <a:spcPct val="100000"/>
                        </a:lnSpc>
                        <a:spcBef>
                          <a:spcPts val="200"/>
                        </a:spcBef>
                        <a:spcAft>
                          <a:spcPts val="0"/>
                        </a:spcAft>
                        <a:buClr>
                          <a:schemeClr val="tx2"/>
                        </a:buClr>
                        <a:buSzPct val="95000"/>
                        <a:buFont typeface="Wingdings 2"/>
                        <a:buChar char=""/>
                        <a:tabLst>
                          <a:tab pos="177800" algn="l"/>
                        </a:tabLst>
                        <a:defRPr/>
                      </a:pPr>
                      <a:r>
                        <a:rPr lang="en-GB" sz="1050" dirty="0" smtClean="0">
                          <a:solidFill>
                            <a:schemeClr val="tx1"/>
                          </a:solidFill>
                        </a:rPr>
                        <a:t>To be signed before a</a:t>
                      </a:r>
                      <a:r>
                        <a:rPr lang="en-GB" sz="1050" baseline="0" dirty="0" smtClean="0">
                          <a:solidFill>
                            <a:schemeClr val="tx1"/>
                          </a:solidFill>
                        </a:rPr>
                        <a:t> Land Conveyance Officer (PPAT/public notary) </a:t>
                      </a:r>
                      <a:r>
                        <a:rPr lang="en-GB" sz="1050" dirty="0" smtClean="0">
                          <a:solidFill>
                            <a:schemeClr val="tx1"/>
                          </a:solidFill>
                        </a:rPr>
                        <a:t>by the Seller and Indonesian partner, in case the land is acquired under freehold title</a:t>
                      </a:r>
                    </a:p>
                  </a:txBody>
                  <a:tcPr marL="83127" marR="83127" marT="40341" marB="40341" anchor="ctr"/>
                </a:tc>
                <a:tc>
                  <a:txBody>
                    <a:bodyPr/>
                    <a:lstStyle/>
                    <a:p>
                      <a:pPr marL="228600" indent="-228600">
                        <a:lnSpc>
                          <a:spcPct val="100000"/>
                        </a:lnSpc>
                        <a:spcBef>
                          <a:spcPts val="200"/>
                        </a:spcBef>
                        <a:spcAft>
                          <a:spcPts val="200"/>
                        </a:spcAft>
                        <a:buClr>
                          <a:schemeClr val="tx2"/>
                        </a:buClr>
                        <a:buSzPct val="95000"/>
                        <a:buFont typeface="Wingdings 2"/>
                        <a:buChar char=""/>
                      </a:pPr>
                      <a:r>
                        <a:rPr lang="en-US" sz="1050" dirty="0" smtClean="0">
                          <a:solidFill>
                            <a:schemeClr val="tx1"/>
                          </a:solidFill>
                        </a:rPr>
                        <a:t>Seller,</a:t>
                      </a:r>
                      <a:r>
                        <a:rPr lang="en-US" sz="1050" baseline="0" dirty="0" smtClean="0">
                          <a:solidFill>
                            <a:schemeClr val="tx1"/>
                          </a:solidFill>
                        </a:rPr>
                        <a:t> or Seller’s proxy based on a Power of Attorney “</a:t>
                      </a:r>
                      <a:r>
                        <a:rPr lang="en-US" sz="1050" baseline="0" dirty="0" err="1" smtClean="0">
                          <a:solidFill>
                            <a:schemeClr val="tx1"/>
                          </a:solidFill>
                        </a:rPr>
                        <a:t>PoA</a:t>
                      </a:r>
                      <a:r>
                        <a:rPr lang="en-US" sz="1050" baseline="0" dirty="0" smtClean="0">
                          <a:solidFill>
                            <a:schemeClr val="tx1"/>
                          </a:solidFill>
                        </a:rPr>
                        <a:t>”, i.e. SSG or its affiliates </a:t>
                      </a:r>
                    </a:p>
                    <a:p>
                      <a:pPr marL="228600" indent="-228600">
                        <a:lnSpc>
                          <a:spcPct val="100000"/>
                        </a:lnSpc>
                        <a:spcBef>
                          <a:spcPts val="200"/>
                        </a:spcBef>
                        <a:spcAft>
                          <a:spcPts val="200"/>
                        </a:spcAft>
                        <a:buClr>
                          <a:schemeClr val="tx2"/>
                        </a:buClr>
                        <a:buSzPct val="95000"/>
                        <a:buFont typeface="Wingdings 2"/>
                        <a:buChar char=""/>
                      </a:pPr>
                      <a:r>
                        <a:rPr lang="en-US" sz="1050" baseline="0" dirty="0" smtClean="0">
                          <a:solidFill>
                            <a:schemeClr val="tx1"/>
                          </a:solidFill>
                        </a:rPr>
                        <a:t>Buyer proxy based on a Power of Attorney “</a:t>
                      </a:r>
                      <a:r>
                        <a:rPr lang="en-US" sz="1050" baseline="0" dirty="0" err="1" smtClean="0">
                          <a:solidFill>
                            <a:schemeClr val="tx1"/>
                          </a:solidFill>
                        </a:rPr>
                        <a:t>PoA</a:t>
                      </a:r>
                      <a:r>
                        <a:rPr lang="en-US" sz="1050" baseline="0" dirty="0" smtClean="0">
                          <a:solidFill>
                            <a:schemeClr val="tx1"/>
                          </a:solidFill>
                        </a:rPr>
                        <a:t>”</a:t>
                      </a:r>
                    </a:p>
                  </a:txBody>
                  <a:tcPr marL="83127" marR="83127" marT="40341" marB="40341" anchor="ctr"/>
                </a:tc>
              </a:tr>
              <a:tr h="487326">
                <a:tc>
                  <a:txBody>
                    <a:bodyPr/>
                    <a:lstStyle/>
                    <a:p>
                      <a:pPr algn="ctr"/>
                      <a:r>
                        <a:rPr lang="en-US" sz="1100" b="1" dirty="0" smtClean="0">
                          <a:solidFill>
                            <a:schemeClr val="bg1"/>
                          </a:solidFill>
                        </a:rPr>
                        <a:t>Road Access Agreement, Security Agreements</a:t>
                      </a:r>
                    </a:p>
                  </a:txBody>
                  <a:tcPr marL="83127" marR="83127" marT="40341" marB="40341" anchor="ctr"/>
                </a:tc>
                <a:tc>
                  <a:txBody>
                    <a:bodyPr/>
                    <a:lstStyle/>
                    <a:p>
                      <a:pPr marL="228600" marR="0" indent="-228600" algn="l" defTabSz="914400" rtl="0" eaLnBrk="1" fontAlgn="auto" latinLnBrk="0" hangingPunct="1">
                        <a:lnSpc>
                          <a:spcPct val="100000"/>
                        </a:lnSpc>
                        <a:spcBef>
                          <a:spcPts val="200"/>
                        </a:spcBef>
                        <a:spcAft>
                          <a:spcPts val="0"/>
                        </a:spcAft>
                        <a:buClr>
                          <a:schemeClr val="tx2"/>
                        </a:buClr>
                        <a:buSzPct val="95000"/>
                        <a:buFont typeface="Wingdings 2"/>
                        <a:buChar char=""/>
                        <a:tabLst>
                          <a:tab pos="177800" algn="l"/>
                        </a:tabLst>
                        <a:defRPr/>
                      </a:pPr>
                      <a:r>
                        <a:rPr lang="en-GB" sz="1050" dirty="0" smtClean="0">
                          <a:solidFill>
                            <a:schemeClr val="tx1"/>
                          </a:solidFill>
                        </a:rPr>
                        <a:t>An agreement that grants the right to use a</a:t>
                      </a:r>
                      <a:r>
                        <a:rPr lang="en-GB" sz="1050" baseline="0" dirty="0" smtClean="0">
                          <a:solidFill>
                            <a:schemeClr val="tx1"/>
                          </a:solidFill>
                        </a:rPr>
                        <a:t> road access which is located on certain parts of land, granted by the landowner to the Buyer</a:t>
                      </a:r>
                      <a:endParaRPr lang="en-GB" sz="1050" dirty="0" smtClean="0">
                        <a:solidFill>
                          <a:schemeClr val="tx1"/>
                        </a:solidFill>
                      </a:endParaRPr>
                    </a:p>
                  </a:txBody>
                  <a:tcPr marL="83127" marR="83127" marT="40341" marB="40341" anchor="ctr"/>
                </a:tc>
                <a:tc>
                  <a:txBody>
                    <a:bodyPr/>
                    <a:lstStyle/>
                    <a:p>
                      <a:pPr marL="228600" indent="-228600">
                        <a:lnSpc>
                          <a:spcPct val="100000"/>
                        </a:lnSpc>
                        <a:spcBef>
                          <a:spcPts val="200"/>
                        </a:spcBef>
                        <a:spcAft>
                          <a:spcPts val="200"/>
                        </a:spcAft>
                        <a:buClr>
                          <a:schemeClr val="tx2"/>
                        </a:buClr>
                        <a:buSzPct val="95000"/>
                        <a:buFont typeface="Wingdings 2"/>
                        <a:buChar char=""/>
                      </a:pPr>
                      <a:r>
                        <a:rPr lang="en-US" sz="1050" dirty="0" smtClean="0">
                          <a:solidFill>
                            <a:schemeClr val="tx1"/>
                          </a:solidFill>
                        </a:rPr>
                        <a:t>Seller,</a:t>
                      </a:r>
                      <a:r>
                        <a:rPr lang="en-US" sz="1050" baseline="0" dirty="0" smtClean="0">
                          <a:solidFill>
                            <a:schemeClr val="tx1"/>
                          </a:solidFill>
                        </a:rPr>
                        <a:t> or Seller’s proxy based on a Power of Attorney “</a:t>
                      </a:r>
                      <a:r>
                        <a:rPr lang="en-US" sz="1050" baseline="0" dirty="0" err="1" smtClean="0">
                          <a:solidFill>
                            <a:schemeClr val="tx1"/>
                          </a:solidFill>
                        </a:rPr>
                        <a:t>PoA</a:t>
                      </a:r>
                      <a:r>
                        <a:rPr lang="en-US" sz="1050" baseline="0" dirty="0" smtClean="0">
                          <a:solidFill>
                            <a:schemeClr val="tx1"/>
                          </a:solidFill>
                        </a:rPr>
                        <a:t>”, i.e. SSG or its affiliates </a:t>
                      </a:r>
                    </a:p>
                    <a:p>
                      <a:pPr marL="228600" indent="-228600">
                        <a:lnSpc>
                          <a:spcPct val="100000"/>
                        </a:lnSpc>
                        <a:spcBef>
                          <a:spcPts val="200"/>
                        </a:spcBef>
                        <a:spcAft>
                          <a:spcPts val="200"/>
                        </a:spcAft>
                        <a:buClr>
                          <a:schemeClr val="tx2"/>
                        </a:buClr>
                        <a:buSzPct val="95000"/>
                        <a:buFont typeface="Wingdings 2"/>
                        <a:buChar char=""/>
                      </a:pPr>
                      <a:r>
                        <a:rPr lang="en-US" sz="1050" baseline="0" dirty="0" smtClean="0">
                          <a:solidFill>
                            <a:schemeClr val="tx1"/>
                          </a:solidFill>
                        </a:rPr>
                        <a:t>Buyer proxy based on a Power of Attorney “</a:t>
                      </a:r>
                      <a:r>
                        <a:rPr lang="en-US" sz="1050" baseline="0" dirty="0" err="1" smtClean="0">
                          <a:solidFill>
                            <a:schemeClr val="tx1"/>
                          </a:solidFill>
                        </a:rPr>
                        <a:t>PoA</a:t>
                      </a:r>
                      <a:r>
                        <a:rPr lang="en-US" sz="1050" baseline="0" dirty="0" smtClean="0">
                          <a:solidFill>
                            <a:schemeClr val="tx1"/>
                          </a:solidFill>
                        </a:rPr>
                        <a:t>”</a:t>
                      </a:r>
                    </a:p>
                    <a:p>
                      <a:pPr marL="0" indent="0">
                        <a:lnSpc>
                          <a:spcPct val="100000"/>
                        </a:lnSpc>
                        <a:spcBef>
                          <a:spcPts val="200"/>
                        </a:spcBef>
                        <a:spcAft>
                          <a:spcPts val="200"/>
                        </a:spcAft>
                        <a:buClr>
                          <a:schemeClr val="tx2"/>
                        </a:buClr>
                        <a:buSzPct val="95000"/>
                        <a:buFont typeface="Wingdings 2"/>
                        <a:buNone/>
                      </a:pPr>
                      <a:endParaRPr lang="en-GB" sz="1050" dirty="0" smtClean="0">
                        <a:solidFill>
                          <a:schemeClr val="tx1"/>
                        </a:solidFill>
                      </a:endParaRPr>
                    </a:p>
                  </a:txBody>
                  <a:tcPr marL="83127" marR="83127" marT="40341" marB="40341" anchor="ctr"/>
                </a:tc>
              </a:tr>
            </a:tbl>
          </a:graphicData>
        </a:graphic>
      </p:graphicFrame>
      <p:graphicFrame>
        <p:nvGraphicFramePr>
          <p:cNvPr id="21" name="Table 20"/>
          <p:cNvGraphicFramePr>
            <a:graphicFrameLocks noGrp="1"/>
          </p:cNvGraphicFramePr>
          <p:nvPr>
            <p:extLst>
              <p:ext uri="{D42A27DB-BD31-4B8C-83A1-F6EECF244321}">
                <p14:modId xmlns:p14="http://schemas.microsoft.com/office/powerpoint/2010/main" val="4134410203"/>
              </p:ext>
            </p:extLst>
          </p:nvPr>
        </p:nvGraphicFramePr>
        <p:xfrm>
          <a:off x="228600" y="5410200"/>
          <a:ext cx="8686800" cy="861060"/>
        </p:xfrm>
        <a:graphic>
          <a:graphicData uri="http://schemas.openxmlformats.org/drawingml/2006/table">
            <a:tbl>
              <a:tblPr firstRow="1" bandRow="1">
                <a:tableStyleId>{5C22544A-7EE6-4342-B048-85BDC9FD1C3A}</a:tableStyleId>
              </a:tblPr>
              <a:tblGrid>
                <a:gridCol w="927717"/>
                <a:gridCol w="1939771"/>
                <a:gridCol w="4048217"/>
                <a:gridCol w="1771095"/>
              </a:tblGrid>
              <a:tr h="163315">
                <a:tc>
                  <a:txBody>
                    <a:bodyPr/>
                    <a:lstStyle/>
                    <a:p>
                      <a:r>
                        <a:rPr lang="en-US" sz="1000" dirty="0" smtClean="0"/>
                        <a:t>Law Firm</a:t>
                      </a:r>
                      <a:endParaRPr lang="en-US" sz="1000" dirty="0"/>
                    </a:p>
                  </a:txBody>
                  <a:tcPr/>
                </a:tc>
                <a:tc>
                  <a:txBody>
                    <a:bodyPr/>
                    <a:lstStyle/>
                    <a:p>
                      <a:pPr marL="0" marR="0" lvl="0" indent="0">
                        <a:lnSpc>
                          <a:spcPct val="115000"/>
                        </a:lnSpc>
                        <a:spcBef>
                          <a:spcPts val="0"/>
                        </a:spcBef>
                        <a:spcAft>
                          <a:spcPts val="0"/>
                        </a:spcAft>
                        <a:buFont typeface="+mj-lt"/>
                        <a:buNone/>
                      </a:pPr>
                      <a:r>
                        <a:rPr lang="en-US" sz="1000" dirty="0" smtClean="0">
                          <a:solidFill>
                            <a:schemeClr val="bg1"/>
                          </a:solidFill>
                          <a:effectLst/>
                          <a:latin typeface="+mn-lt"/>
                          <a:ea typeface="Calibri"/>
                          <a:cs typeface="Times New Roman"/>
                        </a:rPr>
                        <a:t>Partners &amp; Senior Associates</a:t>
                      </a:r>
                      <a:endParaRPr lang="en-US" sz="1000" dirty="0">
                        <a:solidFill>
                          <a:schemeClr val="bg1"/>
                        </a:solidFill>
                        <a:effectLst/>
                        <a:latin typeface="+mn-lt"/>
                        <a:ea typeface="Calibri"/>
                        <a:cs typeface="Times New Roman"/>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000" dirty="0" smtClean="0">
                          <a:solidFill>
                            <a:schemeClr val="bg1"/>
                          </a:solidFill>
                          <a:effectLst/>
                          <a:latin typeface="+mn-lt"/>
                          <a:ea typeface="Calibri"/>
                          <a:cs typeface="Times New Roman"/>
                        </a:rPr>
                        <a:t>Firm Overview &amp; Experience</a:t>
                      </a:r>
                    </a:p>
                  </a:txBody>
                  <a:tcPr/>
                </a:tc>
                <a:tc>
                  <a:txBody>
                    <a:bodyPr/>
                    <a:lstStyle/>
                    <a:p>
                      <a:pPr algn="ctr"/>
                      <a:r>
                        <a:rPr lang="en-US" sz="1000" dirty="0" smtClean="0"/>
                        <a:t>Contact</a:t>
                      </a:r>
                      <a:endParaRPr lang="en-US" sz="1000" dirty="0"/>
                    </a:p>
                  </a:txBody>
                  <a:tcPr/>
                </a:tc>
              </a:tr>
              <a:tr h="45486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SG" sz="1000" b="1" dirty="0" smtClean="0"/>
                        <a:t>Limcharoen</a:t>
                      </a:r>
                    </a:p>
                  </a:txBody>
                  <a:tcPr/>
                </a:tc>
                <a:tc>
                  <a:txBody>
                    <a:bodyPr/>
                    <a:lstStyle/>
                    <a:p>
                      <a:pPr marL="180975" marR="0" indent="-180975"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000" dirty="0" smtClean="0"/>
                        <a:t>Ingo Mueller</a:t>
                      </a:r>
                    </a:p>
                    <a:p>
                      <a:pPr marL="180975" marR="0" indent="-180975"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000" dirty="0" smtClean="0"/>
                        <a:t>Gerry </a:t>
                      </a:r>
                      <a:r>
                        <a:rPr lang="en-US" sz="1000" dirty="0" err="1" smtClean="0"/>
                        <a:t>Purba</a:t>
                      </a:r>
                      <a:endParaRPr lang="en-US" sz="1000" dirty="0" smtClean="0"/>
                    </a:p>
                    <a:p>
                      <a:pPr marL="180975" marR="0" indent="-180975"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000" dirty="0" err="1" smtClean="0"/>
                        <a:t>Gangga</a:t>
                      </a:r>
                      <a:r>
                        <a:rPr lang="en-US" sz="1000" dirty="0" smtClean="0"/>
                        <a:t> W. </a:t>
                      </a:r>
                      <a:r>
                        <a:rPr lang="en-US" sz="1000" dirty="0" err="1" smtClean="0"/>
                        <a:t>Mantik</a:t>
                      </a:r>
                      <a:endParaRPr lang="en-US" sz="1000" dirty="0" smtClean="0"/>
                    </a:p>
                  </a:txBody>
                  <a:tcPr/>
                </a:tc>
                <a:tc>
                  <a:txBody>
                    <a:bodyPr/>
                    <a:lstStyle/>
                    <a:p>
                      <a:pPr marL="180975" marR="0" indent="-180975"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000" dirty="0" err="1" smtClean="0"/>
                        <a:t>Limcharoen</a:t>
                      </a:r>
                      <a:r>
                        <a:rPr lang="en-US" sz="1000" dirty="0" smtClean="0"/>
                        <a:t> is a leading legal service provider which dispenses high quality business advice throughout Asia and to clients across the globe</a:t>
                      </a:r>
                    </a:p>
                    <a:p>
                      <a:pPr marL="180975" marR="0" indent="-180975"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000" dirty="0" smtClean="0"/>
                        <a:t>Specific expertize in </a:t>
                      </a:r>
                      <a:r>
                        <a:rPr lang="en-US" sz="1000" dirty="0" smtClean="0">
                          <a:effectLst/>
                          <a:latin typeface="+mn-lt"/>
                          <a:ea typeface="Calibri"/>
                          <a:cs typeface="Times New Roman"/>
                        </a:rPr>
                        <a:t>Land and property transactions</a:t>
                      </a:r>
                      <a:endParaRPr lang="en-US" sz="1000" dirty="0" smtClean="0"/>
                    </a:p>
                  </a:txBody>
                  <a:tcPr/>
                </a:tc>
                <a:tc>
                  <a:txBody>
                    <a:bodyPr/>
                    <a:lstStyle/>
                    <a:p>
                      <a:pPr marL="0" marR="0">
                        <a:lnSpc>
                          <a:spcPct val="115000"/>
                        </a:lnSpc>
                        <a:spcBef>
                          <a:spcPts val="0"/>
                        </a:spcBef>
                        <a:spcAft>
                          <a:spcPts val="0"/>
                        </a:spcAft>
                        <a:buFont typeface="Arial" pitchFamily="34" charset="0"/>
                        <a:buChar char="•"/>
                      </a:pPr>
                      <a:r>
                        <a:rPr lang="en-US" sz="1000" baseline="0" dirty="0" smtClean="0">
                          <a:effectLst/>
                          <a:latin typeface="+mn-lt"/>
                          <a:ea typeface="Calibri"/>
                          <a:cs typeface="Times New Roman"/>
                          <a:hlinkClick r:id="rId4"/>
                        </a:rPr>
                        <a:t>Bali@Limcharoen.com</a:t>
                      </a:r>
                      <a:endParaRPr lang="en-US" sz="1000" baseline="0" dirty="0" smtClean="0">
                        <a:effectLst/>
                        <a:latin typeface="+mn-lt"/>
                        <a:ea typeface="Calibri"/>
                        <a:cs typeface="Times New Roman"/>
                      </a:endParaRPr>
                    </a:p>
                    <a:p>
                      <a:pPr marL="0" marR="0">
                        <a:lnSpc>
                          <a:spcPct val="115000"/>
                        </a:lnSpc>
                        <a:spcBef>
                          <a:spcPts val="0"/>
                        </a:spcBef>
                        <a:spcAft>
                          <a:spcPts val="0"/>
                        </a:spcAft>
                        <a:buFont typeface="Arial" pitchFamily="34" charset="0"/>
                        <a:buChar char="•"/>
                      </a:pPr>
                      <a:r>
                        <a:rPr lang="en-US" sz="1000" baseline="0" dirty="0" smtClean="0">
                          <a:effectLst/>
                          <a:latin typeface="+mn-lt"/>
                          <a:ea typeface="Calibri"/>
                          <a:cs typeface="Times New Roman"/>
                          <a:hlinkClick r:id="rId5"/>
                        </a:rPr>
                        <a:t>Jakarta@Limcharoen.com</a:t>
                      </a:r>
                      <a:r>
                        <a:rPr lang="en-US" sz="1000" baseline="0" dirty="0" smtClean="0">
                          <a:effectLst/>
                          <a:latin typeface="+mn-lt"/>
                          <a:ea typeface="Calibri"/>
                          <a:cs typeface="Times New Roman"/>
                        </a:rPr>
                        <a:t> </a:t>
                      </a:r>
                    </a:p>
                    <a:p>
                      <a:pPr marL="180975" marR="0" indent="-180975"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sz="1000" dirty="0" smtClean="0"/>
                    </a:p>
                  </a:txBody>
                  <a:tcPr/>
                </a:tc>
              </a:tr>
            </a:tbl>
          </a:graphicData>
        </a:graphic>
      </p:graphicFrame>
    </p:spTree>
    <p:extLst>
      <p:ext uri="{BB962C8B-B14F-4D97-AF65-F5344CB8AC3E}">
        <p14:creationId xmlns:p14="http://schemas.microsoft.com/office/powerpoint/2010/main" val="34859877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 name="Picture 4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09089" y="56212"/>
            <a:ext cx="582511" cy="485426"/>
          </a:xfrm>
          <a:prstGeom prst="rect">
            <a:avLst/>
          </a:prstGeom>
        </p:spPr>
      </p:pic>
      <p:cxnSp>
        <p:nvCxnSpPr>
          <p:cNvPr id="29" name="Straight Connector 28"/>
          <p:cNvCxnSpPr/>
          <p:nvPr/>
        </p:nvCxnSpPr>
        <p:spPr>
          <a:xfrm>
            <a:off x="647700" y="685800"/>
            <a:ext cx="7772400" cy="0"/>
          </a:xfrm>
          <a:prstGeom prst="line">
            <a:avLst/>
          </a:prstGeom>
          <a:ln>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30" name="Rectangle 29"/>
          <p:cNvSpPr/>
          <p:nvPr/>
        </p:nvSpPr>
        <p:spPr>
          <a:xfrm>
            <a:off x="647700" y="314325"/>
            <a:ext cx="4109523" cy="369332"/>
          </a:xfrm>
          <a:prstGeom prst="rect">
            <a:avLst/>
          </a:prstGeom>
        </p:spPr>
        <p:txBody>
          <a:bodyPr wrap="none">
            <a:spAutoFit/>
          </a:bodyPr>
          <a:lstStyle/>
          <a:p>
            <a:r>
              <a:rPr lang="en-SG" i="1" dirty="0" smtClean="0">
                <a:solidFill>
                  <a:schemeClr val="accent1"/>
                </a:solidFill>
              </a:rPr>
              <a:t>Stage One – Illustrative Payment Schedule</a:t>
            </a:r>
            <a:endParaRPr lang="en-US" dirty="0">
              <a:solidFill>
                <a:schemeClr val="accent1"/>
              </a:solidFill>
            </a:endParaRPr>
          </a:p>
        </p:txBody>
      </p:sp>
      <p:sp>
        <p:nvSpPr>
          <p:cNvPr id="6" name="Text Box 4"/>
          <p:cNvSpPr txBox="1">
            <a:spLocks noChangeArrowheads="1"/>
          </p:cNvSpPr>
          <p:nvPr>
            <p:custDataLst>
              <p:tags r:id="rId1"/>
            </p:custDataLst>
          </p:nvPr>
        </p:nvSpPr>
        <p:spPr bwMode="auto">
          <a:xfrm>
            <a:off x="685800" y="828675"/>
            <a:ext cx="7772400" cy="381000"/>
          </a:xfrm>
          <a:prstGeom prst="rect">
            <a:avLst/>
          </a:prstGeom>
          <a:noFill/>
          <a:ln w="9525">
            <a:noFill/>
            <a:miter lim="800000"/>
            <a:headEnd/>
            <a:tailEnd/>
          </a:ln>
          <a:effectLst/>
        </p:spPr>
        <p:txBody>
          <a:bodyPr lIns="0" tIns="0" rIns="100584" bIns="18288"/>
          <a:lstStyle/>
          <a:p>
            <a:r>
              <a:rPr lang="en-GB" sz="1400" i="1" dirty="0" smtClean="0">
                <a:solidFill>
                  <a:schemeClr val="accent1"/>
                </a:solidFill>
              </a:rPr>
              <a:t>The below assumes a Purchase Price of US$ </a:t>
            </a:r>
            <a:r>
              <a:rPr lang="en-GB" sz="1400" i="1" dirty="0" smtClean="0">
                <a:solidFill>
                  <a:schemeClr val="accent1"/>
                </a:solidFill>
              </a:rPr>
              <a:t>100,000</a:t>
            </a:r>
            <a:r>
              <a:rPr lang="en-GB" sz="1400" i="1" dirty="0" smtClean="0">
                <a:solidFill>
                  <a:schemeClr val="accent1"/>
                </a:solidFill>
              </a:rPr>
              <a:t>, and assumes that buyer will use SSG’s Partner, avoiding significant transaction taxes in the process</a:t>
            </a:r>
          </a:p>
        </p:txBody>
      </p:sp>
      <p:graphicFrame>
        <p:nvGraphicFramePr>
          <p:cNvPr id="7" name="Table 6"/>
          <p:cNvGraphicFramePr>
            <a:graphicFrameLocks noGrp="1"/>
          </p:cNvGraphicFramePr>
          <p:nvPr>
            <p:extLst>
              <p:ext uri="{D42A27DB-BD31-4B8C-83A1-F6EECF244321}">
                <p14:modId xmlns:p14="http://schemas.microsoft.com/office/powerpoint/2010/main" val="1983466774"/>
              </p:ext>
            </p:extLst>
          </p:nvPr>
        </p:nvGraphicFramePr>
        <p:xfrm>
          <a:off x="685800" y="1447801"/>
          <a:ext cx="7772401" cy="2603669"/>
        </p:xfrm>
        <a:graphic>
          <a:graphicData uri="http://schemas.openxmlformats.org/drawingml/2006/table">
            <a:tbl>
              <a:tblPr firstRow="1" firstCol="1" bandRow="1">
                <a:tableStyleId>{5C22544A-7EE6-4342-B048-85BDC9FD1C3A}</a:tableStyleId>
              </a:tblPr>
              <a:tblGrid>
                <a:gridCol w="1063591"/>
                <a:gridCol w="1881738"/>
                <a:gridCol w="409074"/>
                <a:gridCol w="1227221"/>
                <a:gridCol w="2290812"/>
                <a:gridCol w="899965"/>
              </a:tblGrid>
              <a:tr h="359510">
                <a:tc>
                  <a:txBody>
                    <a:bodyPr/>
                    <a:lstStyle/>
                    <a:p>
                      <a:pPr marL="0" marR="0" lvl="0" indent="0" algn="l" defTabSz="914400" rtl="0" eaLnBrk="1" fontAlgn="auto" latinLnBrk="0" hangingPunct="1">
                        <a:lnSpc>
                          <a:spcPct val="115000"/>
                        </a:lnSpc>
                        <a:spcBef>
                          <a:spcPts val="0"/>
                        </a:spcBef>
                        <a:spcAft>
                          <a:spcPts val="0"/>
                        </a:spcAft>
                        <a:buClrTx/>
                        <a:buSzTx/>
                        <a:buFontTx/>
                        <a:buNone/>
                        <a:tabLst/>
                        <a:defRPr/>
                      </a:pPr>
                      <a:r>
                        <a:rPr lang="en-SG" sz="1200" dirty="0" smtClean="0">
                          <a:effectLst/>
                        </a:rPr>
                        <a:t>Item</a:t>
                      </a:r>
                      <a:endParaRPr lang="en-US" sz="1200" dirty="0" smtClean="0">
                        <a:effectLst/>
                        <a:latin typeface="+mn-lt"/>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SG" sz="1200" dirty="0" smtClean="0">
                          <a:effectLst/>
                        </a:rPr>
                        <a:t>Description</a:t>
                      </a:r>
                      <a:endParaRPr lang="en-US" sz="1200" dirty="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SG" sz="1200" dirty="0" smtClean="0">
                          <a:effectLst/>
                        </a:rPr>
                        <a:t>Day</a:t>
                      </a:r>
                      <a:endParaRPr lang="en-US" sz="1200" dirty="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200" dirty="0" smtClean="0">
                          <a:effectLst/>
                          <a:latin typeface="Calibri"/>
                          <a:ea typeface="Calibri"/>
                          <a:cs typeface="Times New Roman"/>
                        </a:rPr>
                        <a:t>Amount (US$</a:t>
                      </a:r>
                      <a:r>
                        <a:rPr lang="en-US" sz="1200" baseline="0" dirty="0" smtClean="0">
                          <a:effectLst/>
                          <a:latin typeface="Calibri"/>
                          <a:ea typeface="Calibri"/>
                          <a:cs typeface="Times New Roman"/>
                        </a:rPr>
                        <a:t> </a:t>
                      </a:r>
                      <a:r>
                        <a:rPr lang="en-US" sz="1200" dirty="0" smtClean="0">
                          <a:effectLst/>
                          <a:latin typeface="Calibri"/>
                          <a:ea typeface="Calibri"/>
                          <a:cs typeface="Times New Roman"/>
                        </a:rPr>
                        <a:t>)</a:t>
                      </a:r>
                      <a:endParaRPr lang="en-US" sz="1200" dirty="0">
                        <a:effectLst/>
                        <a:latin typeface="Calibri"/>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US" sz="1200" dirty="0" smtClean="0">
                          <a:effectLst/>
                          <a:latin typeface="+mn-lt"/>
                          <a:ea typeface="Calibri"/>
                          <a:cs typeface="Times New Roman"/>
                        </a:rPr>
                        <a:t>Cumulative Amount (US$ k)</a:t>
                      </a:r>
                      <a:endParaRPr lang="en-US" sz="1200" dirty="0">
                        <a:effectLst/>
                        <a:latin typeface="+mn-lt"/>
                        <a:ea typeface="Calibri"/>
                        <a:cs typeface="Times New Roman"/>
                      </a:endParaRPr>
                    </a:p>
                  </a:txBody>
                  <a:tcPr marL="68580" marR="68580" marT="0" marB="0" anchor="ctr"/>
                </a:tc>
                <a:tc>
                  <a:txBody>
                    <a:bodyPr/>
                    <a:lstStyle/>
                    <a:p>
                      <a:pPr marL="0" marR="0" algn="ctr">
                        <a:lnSpc>
                          <a:spcPct val="115000"/>
                        </a:lnSpc>
                        <a:spcBef>
                          <a:spcPts val="0"/>
                        </a:spcBef>
                        <a:spcAft>
                          <a:spcPts val="0"/>
                        </a:spcAft>
                      </a:pPr>
                      <a:r>
                        <a:rPr lang="en-SG" sz="1200" dirty="0" smtClean="0">
                          <a:effectLst/>
                        </a:rPr>
                        <a:t>Cumulative %</a:t>
                      </a:r>
                      <a:endParaRPr lang="en-US" sz="1200" dirty="0">
                        <a:effectLst/>
                        <a:latin typeface="Calibri"/>
                        <a:ea typeface="Calibri"/>
                        <a:cs typeface="Times New Roman"/>
                      </a:endParaRPr>
                    </a:p>
                  </a:txBody>
                  <a:tcPr marL="68580" marR="68580" marT="0" marB="0" anchor="ctr"/>
                </a:tc>
              </a:tr>
              <a:tr h="299591">
                <a:tc>
                  <a:txBody>
                    <a:bodyPr/>
                    <a:lstStyle/>
                    <a:p>
                      <a:pPr marL="0" marR="0" lvl="0" indent="0">
                        <a:lnSpc>
                          <a:spcPct val="115000"/>
                        </a:lnSpc>
                        <a:spcBef>
                          <a:spcPts val="0"/>
                        </a:spcBef>
                        <a:spcAft>
                          <a:spcPts val="0"/>
                        </a:spcAft>
                        <a:buFont typeface="+mj-lt"/>
                        <a:buNone/>
                      </a:pPr>
                      <a:r>
                        <a:rPr lang="en-US" sz="1200" dirty="0" smtClean="0">
                          <a:solidFill>
                            <a:schemeClr val="bg1"/>
                          </a:solidFill>
                          <a:effectLst/>
                          <a:latin typeface="Calibri"/>
                          <a:ea typeface="Calibri"/>
                          <a:cs typeface="Times New Roman"/>
                        </a:rPr>
                        <a:t>Deposit</a:t>
                      </a:r>
                      <a:endParaRPr lang="en-US" sz="1200" dirty="0">
                        <a:solidFill>
                          <a:schemeClr val="bg1"/>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buFont typeface="Arial" pitchFamily="34" charset="0"/>
                        <a:buChar char="•"/>
                      </a:pPr>
                      <a:r>
                        <a:rPr lang="en-US" sz="1050" dirty="0" smtClean="0">
                          <a:effectLst/>
                          <a:latin typeface="Calibri"/>
                          <a:ea typeface="Calibri"/>
                          <a:cs typeface="Times New Roman"/>
                        </a:rPr>
                        <a:t>Upon signing of reservation form</a:t>
                      </a:r>
                      <a:endParaRPr lang="en-US" sz="105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50" dirty="0" smtClean="0">
                          <a:effectLst/>
                          <a:latin typeface="Calibri"/>
                          <a:ea typeface="Calibri"/>
                          <a:cs typeface="Times New Roman"/>
                        </a:rPr>
                        <a:t>1</a:t>
                      </a:r>
                      <a:endParaRPr lang="en-US" sz="105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50" dirty="0" smtClean="0">
                          <a:effectLst/>
                          <a:latin typeface="Calibri"/>
                          <a:ea typeface="Calibri"/>
                          <a:cs typeface="Times New Roman"/>
                        </a:rPr>
                        <a:t>15,000</a:t>
                      </a:r>
                      <a:endParaRPr lang="en-US" sz="105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50" dirty="0" smtClean="0">
                          <a:effectLst/>
                          <a:latin typeface="Calibri"/>
                          <a:ea typeface="Calibri"/>
                          <a:cs typeface="Times New Roman"/>
                        </a:rPr>
                        <a:t>15,000</a:t>
                      </a:r>
                      <a:endParaRPr lang="en-US" sz="105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50" dirty="0" smtClean="0">
                          <a:effectLst/>
                          <a:latin typeface="Calibri"/>
                          <a:ea typeface="Calibri"/>
                          <a:cs typeface="Times New Roman"/>
                        </a:rPr>
                        <a:t>14.5%</a:t>
                      </a:r>
                      <a:endParaRPr lang="en-US" sz="1050" dirty="0">
                        <a:effectLst/>
                        <a:latin typeface="Calibri"/>
                        <a:ea typeface="Calibri"/>
                        <a:cs typeface="Times New Roman"/>
                      </a:endParaRPr>
                    </a:p>
                  </a:txBody>
                  <a:tcPr marL="68580" marR="68580" marT="0" marB="0" anchor="ctr"/>
                </a:tc>
              </a:tr>
              <a:tr h="299591">
                <a:tc>
                  <a:txBody>
                    <a:bodyPr/>
                    <a:lstStyle/>
                    <a:p>
                      <a:pPr marL="0" marR="0" lvl="0" indent="0">
                        <a:lnSpc>
                          <a:spcPct val="115000"/>
                        </a:lnSpc>
                        <a:spcBef>
                          <a:spcPts val="0"/>
                        </a:spcBef>
                        <a:spcAft>
                          <a:spcPts val="0"/>
                        </a:spcAft>
                        <a:buFont typeface="+mj-lt"/>
                        <a:buNone/>
                      </a:pPr>
                      <a:r>
                        <a:rPr lang="en-US" sz="1200" dirty="0" smtClean="0">
                          <a:solidFill>
                            <a:schemeClr val="bg1"/>
                          </a:solidFill>
                          <a:effectLst/>
                          <a:latin typeface="Calibri"/>
                          <a:ea typeface="Calibri"/>
                          <a:cs typeface="Times New Roman"/>
                        </a:rPr>
                        <a:t>1</a:t>
                      </a:r>
                      <a:r>
                        <a:rPr lang="en-US" sz="1200" baseline="30000" dirty="0" smtClean="0">
                          <a:solidFill>
                            <a:schemeClr val="bg1"/>
                          </a:solidFill>
                          <a:effectLst/>
                          <a:latin typeface="Calibri"/>
                          <a:ea typeface="Calibri"/>
                          <a:cs typeface="Times New Roman"/>
                        </a:rPr>
                        <a:t>st</a:t>
                      </a:r>
                      <a:r>
                        <a:rPr lang="en-US" sz="1200" baseline="0" dirty="0" smtClean="0">
                          <a:solidFill>
                            <a:schemeClr val="bg1"/>
                          </a:solidFill>
                          <a:effectLst/>
                          <a:latin typeface="Calibri"/>
                          <a:ea typeface="Calibri"/>
                          <a:cs typeface="Times New Roman"/>
                        </a:rPr>
                        <a:t> payment</a:t>
                      </a:r>
                      <a:endParaRPr lang="en-US" sz="1200" dirty="0">
                        <a:solidFill>
                          <a:schemeClr val="bg1"/>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buFont typeface="Arial" pitchFamily="34" charset="0"/>
                        <a:buChar char="•"/>
                      </a:pPr>
                      <a:r>
                        <a:rPr lang="en-US" sz="1050" dirty="0" smtClean="0">
                          <a:effectLst/>
                          <a:latin typeface="Calibri"/>
                          <a:ea typeface="Calibri"/>
                          <a:cs typeface="Times New Roman"/>
                        </a:rPr>
                        <a:t>50% of PP upon signing of SPA</a:t>
                      </a:r>
                      <a:endParaRPr lang="en-US" sz="105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50" dirty="0" smtClean="0">
                          <a:effectLst/>
                          <a:latin typeface="Calibri"/>
                          <a:ea typeface="Calibri"/>
                          <a:cs typeface="Times New Roman"/>
                        </a:rPr>
                        <a:t>21</a:t>
                      </a:r>
                      <a:endParaRPr lang="en-US" sz="105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50" dirty="0" smtClean="0">
                          <a:effectLst/>
                          <a:latin typeface="Calibri"/>
                          <a:ea typeface="Calibri"/>
                          <a:cs typeface="Times New Roman"/>
                        </a:rPr>
                        <a:t>35,000</a:t>
                      </a:r>
                      <a:endParaRPr lang="en-US" sz="105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50" dirty="0" smtClean="0">
                          <a:effectLst/>
                          <a:latin typeface="Calibri"/>
                          <a:ea typeface="Calibri"/>
                          <a:cs typeface="Times New Roman"/>
                        </a:rPr>
                        <a:t>50,000</a:t>
                      </a:r>
                      <a:endParaRPr lang="en-US" sz="105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50" dirty="0" smtClean="0">
                          <a:effectLst/>
                          <a:latin typeface="Calibri"/>
                          <a:ea typeface="Calibri"/>
                          <a:cs typeface="Times New Roman"/>
                        </a:rPr>
                        <a:t>48.9%</a:t>
                      </a:r>
                      <a:endParaRPr lang="en-US" sz="1050" dirty="0">
                        <a:effectLst/>
                        <a:latin typeface="Calibri"/>
                        <a:ea typeface="Calibri"/>
                        <a:cs typeface="Times New Roman"/>
                      </a:endParaRPr>
                    </a:p>
                  </a:txBody>
                  <a:tcPr marL="68580" marR="68580" marT="0" marB="0" anchor="ctr"/>
                </a:tc>
              </a:tr>
              <a:tr h="300864">
                <a:tc>
                  <a:txBody>
                    <a:bodyPr/>
                    <a:lstStyle/>
                    <a:p>
                      <a:pPr marL="0" marR="0" lvl="0" indent="0">
                        <a:lnSpc>
                          <a:spcPct val="115000"/>
                        </a:lnSpc>
                        <a:spcBef>
                          <a:spcPts val="0"/>
                        </a:spcBef>
                        <a:spcAft>
                          <a:spcPts val="0"/>
                        </a:spcAft>
                        <a:buFont typeface="+mj-lt"/>
                        <a:buNone/>
                      </a:pPr>
                      <a:r>
                        <a:rPr lang="en-US" sz="1200" dirty="0" smtClean="0">
                          <a:solidFill>
                            <a:schemeClr val="bg1"/>
                          </a:solidFill>
                          <a:effectLst/>
                          <a:latin typeface="Calibri"/>
                          <a:ea typeface="Calibri"/>
                          <a:cs typeface="Times New Roman"/>
                        </a:rPr>
                        <a:t>2</a:t>
                      </a:r>
                      <a:r>
                        <a:rPr lang="en-US" sz="1200" baseline="30000" dirty="0" smtClean="0">
                          <a:solidFill>
                            <a:schemeClr val="bg1"/>
                          </a:solidFill>
                          <a:effectLst/>
                          <a:latin typeface="Calibri"/>
                          <a:ea typeface="Calibri"/>
                          <a:cs typeface="Times New Roman"/>
                        </a:rPr>
                        <a:t>nd</a:t>
                      </a:r>
                      <a:r>
                        <a:rPr lang="en-US" sz="1200" dirty="0" smtClean="0">
                          <a:solidFill>
                            <a:schemeClr val="bg1"/>
                          </a:solidFill>
                          <a:effectLst/>
                          <a:latin typeface="Calibri"/>
                          <a:ea typeface="Calibri"/>
                          <a:cs typeface="Times New Roman"/>
                        </a:rPr>
                        <a:t> payment</a:t>
                      </a:r>
                      <a:endParaRPr lang="en-US" sz="1200" dirty="0">
                        <a:solidFill>
                          <a:schemeClr val="bg1"/>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buFont typeface="Arial" pitchFamily="34" charset="0"/>
                        <a:buChar char="•"/>
                      </a:pPr>
                      <a:r>
                        <a:rPr lang="en-US" sz="1050" baseline="0" dirty="0" smtClean="0">
                          <a:effectLst/>
                          <a:latin typeface="Calibri"/>
                          <a:ea typeface="Calibri"/>
                          <a:cs typeface="Times New Roman"/>
                        </a:rPr>
                        <a:t>35% of PP</a:t>
                      </a:r>
                    </a:p>
                  </a:txBody>
                  <a:tcPr marL="68580" marR="68580" marT="0" marB="0" anchor="ctr"/>
                </a:tc>
                <a:tc>
                  <a:txBody>
                    <a:bodyPr/>
                    <a:lstStyle/>
                    <a:p>
                      <a:pPr marL="0" marR="0">
                        <a:lnSpc>
                          <a:spcPct val="115000"/>
                        </a:lnSpc>
                        <a:spcBef>
                          <a:spcPts val="0"/>
                        </a:spcBef>
                        <a:spcAft>
                          <a:spcPts val="0"/>
                        </a:spcAft>
                      </a:pPr>
                      <a:r>
                        <a:rPr lang="en-US" sz="1050" baseline="0" dirty="0" smtClean="0">
                          <a:effectLst/>
                          <a:latin typeface="Calibri"/>
                          <a:ea typeface="Calibri"/>
                          <a:cs typeface="Times New Roman"/>
                        </a:rPr>
                        <a:t>21</a:t>
                      </a:r>
                    </a:p>
                  </a:txBody>
                  <a:tcPr marL="68580" marR="68580" marT="0" marB="0" anchor="ctr"/>
                </a:tc>
                <a:tc>
                  <a:txBody>
                    <a:bodyPr/>
                    <a:lstStyle/>
                    <a:p>
                      <a:pPr marL="0" marR="0">
                        <a:lnSpc>
                          <a:spcPct val="115000"/>
                        </a:lnSpc>
                        <a:spcBef>
                          <a:spcPts val="0"/>
                        </a:spcBef>
                        <a:spcAft>
                          <a:spcPts val="0"/>
                        </a:spcAft>
                      </a:pPr>
                      <a:r>
                        <a:rPr lang="en-US" sz="1050" baseline="0" dirty="0" smtClean="0">
                          <a:effectLst/>
                          <a:latin typeface="Calibri"/>
                          <a:ea typeface="Calibri"/>
                          <a:cs typeface="Times New Roman"/>
                        </a:rPr>
                        <a:t>35,000</a:t>
                      </a:r>
                      <a:endParaRPr lang="en-US" sz="1050" baseline="0" dirty="0" smtClean="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50" baseline="0" dirty="0" smtClean="0">
                          <a:effectLst/>
                          <a:latin typeface="Calibri"/>
                          <a:ea typeface="Calibri"/>
                          <a:cs typeface="Times New Roman"/>
                        </a:rPr>
                        <a:t>85,000</a:t>
                      </a:r>
                      <a:endParaRPr lang="en-US" sz="1050" baseline="0" dirty="0" smtClean="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50" dirty="0" smtClean="0">
                          <a:effectLst/>
                          <a:latin typeface="Calibri"/>
                          <a:ea typeface="Calibri"/>
                          <a:cs typeface="Times New Roman"/>
                        </a:rPr>
                        <a:t>83.1%</a:t>
                      </a:r>
                      <a:endParaRPr lang="en-US" sz="1050" dirty="0">
                        <a:effectLst/>
                        <a:latin typeface="Calibri"/>
                        <a:ea typeface="Calibri"/>
                        <a:cs typeface="Times New Roman"/>
                      </a:endParaRPr>
                    </a:p>
                  </a:txBody>
                  <a:tcPr marL="68580" marR="68580" marT="0" marB="0" anchor="ctr"/>
                </a:tc>
              </a:tr>
              <a:tr h="449387">
                <a:tc>
                  <a:txBody>
                    <a:bodyPr/>
                    <a:lstStyle/>
                    <a:p>
                      <a:pPr marL="0" marR="0" lvl="0" indent="0">
                        <a:lnSpc>
                          <a:spcPct val="115000"/>
                        </a:lnSpc>
                        <a:spcBef>
                          <a:spcPts val="0"/>
                        </a:spcBef>
                        <a:spcAft>
                          <a:spcPts val="0"/>
                        </a:spcAft>
                        <a:buFont typeface="+mj-lt"/>
                        <a:buNone/>
                      </a:pPr>
                      <a:r>
                        <a:rPr lang="en-US" sz="1200" dirty="0" smtClean="0">
                          <a:solidFill>
                            <a:schemeClr val="bg1"/>
                          </a:solidFill>
                          <a:effectLst/>
                          <a:latin typeface="Calibri"/>
                          <a:ea typeface="Calibri"/>
                          <a:cs typeface="Times New Roman"/>
                        </a:rPr>
                        <a:t>Management fees</a:t>
                      </a:r>
                      <a:endParaRPr lang="en-US" sz="1200" dirty="0">
                        <a:solidFill>
                          <a:schemeClr val="bg1"/>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buFont typeface="Arial" pitchFamily="34" charset="0"/>
                        <a:buChar char="•"/>
                      </a:pPr>
                      <a:r>
                        <a:rPr lang="en-US" sz="1050" dirty="0" smtClean="0">
                          <a:effectLst/>
                          <a:latin typeface="Calibri"/>
                          <a:ea typeface="Calibri"/>
                          <a:cs typeface="Times New Roman"/>
                        </a:rPr>
                        <a:t>Annual community fee</a:t>
                      </a:r>
                    </a:p>
                    <a:p>
                      <a:pPr marL="0" marR="0">
                        <a:lnSpc>
                          <a:spcPct val="115000"/>
                        </a:lnSpc>
                        <a:spcBef>
                          <a:spcPts val="0"/>
                        </a:spcBef>
                        <a:spcAft>
                          <a:spcPts val="0"/>
                        </a:spcAft>
                        <a:buFont typeface="Arial" pitchFamily="34" charset="0"/>
                        <a:buChar char="•"/>
                      </a:pPr>
                      <a:r>
                        <a:rPr lang="en-US" sz="1050" dirty="0" smtClean="0">
                          <a:effectLst/>
                          <a:latin typeface="Calibri"/>
                          <a:ea typeface="Calibri"/>
                          <a:cs typeface="Times New Roman"/>
                        </a:rPr>
                        <a:t>Individual management Fee</a:t>
                      </a:r>
                    </a:p>
                    <a:p>
                      <a:pPr marL="0" marR="0">
                        <a:lnSpc>
                          <a:spcPct val="115000"/>
                        </a:lnSpc>
                        <a:spcBef>
                          <a:spcPts val="0"/>
                        </a:spcBef>
                        <a:spcAft>
                          <a:spcPts val="0"/>
                        </a:spcAft>
                        <a:buFont typeface="Arial" pitchFamily="34" charset="0"/>
                        <a:buChar char="•"/>
                      </a:pPr>
                      <a:r>
                        <a:rPr lang="en-US" sz="1050" dirty="0" smtClean="0">
                          <a:effectLst/>
                          <a:latin typeface="Calibri"/>
                          <a:ea typeface="Calibri"/>
                          <a:cs typeface="Times New Roman"/>
                        </a:rPr>
                        <a:t>One off sinking Fund</a:t>
                      </a:r>
                      <a:endParaRPr lang="en-US" sz="105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50" dirty="0" smtClean="0">
                          <a:effectLst/>
                          <a:latin typeface="Calibri"/>
                          <a:ea typeface="Calibri"/>
                          <a:cs typeface="Times New Roman"/>
                        </a:rPr>
                        <a:t>21</a:t>
                      </a:r>
                      <a:endParaRPr lang="en-US" sz="105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50" dirty="0" smtClean="0">
                          <a:effectLst/>
                          <a:latin typeface="Calibri"/>
                          <a:ea typeface="Calibri"/>
                          <a:cs typeface="Times New Roman"/>
                        </a:rPr>
                        <a:t>3,600</a:t>
                      </a:r>
                      <a:endParaRPr lang="en-US" sz="105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50" dirty="0" smtClean="0">
                          <a:effectLst/>
                          <a:latin typeface="Calibri"/>
                          <a:ea typeface="Calibri"/>
                          <a:cs typeface="Times New Roman"/>
                        </a:rPr>
                        <a:t>88,600</a:t>
                      </a:r>
                      <a:endParaRPr lang="en-US" sz="105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50" dirty="0" smtClean="0">
                          <a:effectLst/>
                          <a:latin typeface="Calibri"/>
                          <a:ea typeface="Calibri"/>
                          <a:cs typeface="Times New Roman"/>
                        </a:rPr>
                        <a:t>84.8%</a:t>
                      </a:r>
                      <a:endParaRPr lang="en-US" sz="1050" dirty="0">
                        <a:effectLst/>
                        <a:latin typeface="Calibri"/>
                        <a:ea typeface="Calibri"/>
                        <a:cs typeface="Times New Roman"/>
                      </a:endParaRPr>
                    </a:p>
                  </a:txBody>
                  <a:tcPr marL="68580" marR="68580" marT="0" marB="0" anchor="ctr"/>
                </a:tc>
              </a:tr>
              <a:tr h="236220">
                <a:tc>
                  <a:txBody>
                    <a:bodyPr/>
                    <a:lstStyle/>
                    <a:p>
                      <a:pPr marL="0" marR="0" lvl="0" indent="0">
                        <a:lnSpc>
                          <a:spcPct val="115000"/>
                        </a:lnSpc>
                        <a:spcBef>
                          <a:spcPts val="0"/>
                        </a:spcBef>
                        <a:spcAft>
                          <a:spcPts val="0"/>
                        </a:spcAft>
                        <a:buFont typeface="+mj-lt"/>
                        <a:buNone/>
                      </a:pPr>
                      <a:r>
                        <a:rPr lang="en-US" sz="1200" dirty="0" smtClean="0">
                          <a:solidFill>
                            <a:schemeClr val="bg1"/>
                          </a:solidFill>
                          <a:effectLst/>
                          <a:latin typeface="Calibri"/>
                          <a:ea typeface="Calibri"/>
                          <a:cs typeface="Times New Roman"/>
                        </a:rPr>
                        <a:t>Partner</a:t>
                      </a:r>
                      <a:r>
                        <a:rPr lang="en-US" sz="1200" baseline="0" dirty="0" smtClean="0">
                          <a:solidFill>
                            <a:schemeClr val="bg1"/>
                          </a:solidFill>
                          <a:effectLst/>
                          <a:latin typeface="Calibri"/>
                          <a:ea typeface="Calibri"/>
                          <a:cs typeface="Times New Roman"/>
                        </a:rPr>
                        <a:t> Fees</a:t>
                      </a:r>
                      <a:endParaRPr lang="en-US" sz="1200" dirty="0">
                        <a:solidFill>
                          <a:schemeClr val="bg1"/>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50" dirty="0" smtClean="0">
                          <a:effectLst/>
                          <a:latin typeface="Calibri"/>
                          <a:ea typeface="Calibri"/>
                          <a:cs typeface="Times New Roman"/>
                        </a:rPr>
                        <a:t>Fee to </a:t>
                      </a:r>
                      <a:r>
                        <a:rPr lang="en-US" sz="1050" dirty="0" smtClean="0">
                          <a:effectLst/>
                          <a:latin typeface="Calibri"/>
                          <a:ea typeface="Calibri"/>
                          <a:cs typeface="Times New Roman"/>
                        </a:rPr>
                        <a:t>SSG</a:t>
                      </a:r>
                      <a:r>
                        <a:rPr lang="en-US" sz="1050" baseline="0" dirty="0" smtClean="0">
                          <a:effectLst/>
                          <a:latin typeface="Calibri"/>
                          <a:ea typeface="Calibri"/>
                          <a:cs typeface="Times New Roman"/>
                        </a:rPr>
                        <a:t> Local Partner</a:t>
                      </a:r>
                      <a:endParaRPr lang="en-US" sz="105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50" dirty="0" smtClean="0">
                          <a:effectLst/>
                          <a:latin typeface="Calibri"/>
                          <a:ea typeface="Calibri"/>
                          <a:cs typeface="Times New Roman"/>
                        </a:rPr>
                        <a:t>21</a:t>
                      </a:r>
                      <a:endParaRPr lang="en-US" sz="105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50" dirty="0" smtClean="0">
                          <a:effectLst/>
                          <a:latin typeface="Calibri"/>
                          <a:ea typeface="Calibri"/>
                          <a:cs typeface="Times New Roman"/>
                        </a:rPr>
                        <a:t>1,000</a:t>
                      </a:r>
                      <a:endParaRPr lang="en-US" sz="105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50" dirty="0" smtClean="0">
                          <a:effectLst/>
                          <a:latin typeface="Calibri"/>
                          <a:ea typeface="Calibri"/>
                          <a:cs typeface="Times New Roman"/>
                        </a:rPr>
                        <a:t>89,600</a:t>
                      </a:r>
                      <a:endParaRPr lang="en-US" sz="105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50" dirty="0" smtClean="0">
                          <a:effectLst/>
                          <a:latin typeface="Calibri"/>
                          <a:ea typeface="Calibri"/>
                          <a:cs typeface="Times New Roman"/>
                        </a:rPr>
                        <a:t>85.3%</a:t>
                      </a:r>
                      <a:endParaRPr lang="en-US" sz="1050" dirty="0">
                        <a:effectLst/>
                        <a:latin typeface="Calibri"/>
                        <a:ea typeface="Calibri"/>
                        <a:cs typeface="Times New Roman"/>
                      </a:endParaRPr>
                    </a:p>
                  </a:txBody>
                  <a:tcPr marL="68580" marR="68580" marT="0" marB="0" anchor="ctr"/>
                </a:tc>
              </a:tr>
              <a:tr h="257528">
                <a:tc>
                  <a:txBody>
                    <a:bodyPr/>
                    <a:lstStyle/>
                    <a:p>
                      <a:pPr marL="0" marR="0" lvl="0" indent="0">
                        <a:lnSpc>
                          <a:spcPct val="115000"/>
                        </a:lnSpc>
                        <a:spcBef>
                          <a:spcPts val="0"/>
                        </a:spcBef>
                        <a:spcAft>
                          <a:spcPts val="0"/>
                        </a:spcAft>
                        <a:buFont typeface="+mj-lt"/>
                        <a:buNone/>
                      </a:pPr>
                      <a:r>
                        <a:rPr lang="en-US" sz="1200" dirty="0" smtClean="0">
                          <a:solidFill>
                            <a:schemeClr val="bg1"/>
                          </a:solidFill>
                          <a:effectLst/>
                          <a:latin typeface="Calibri"/>
                          <a:ea typeface="Calibri"/>
                          <a:cs typeface="Times New Roman"/>
                        </a:rPr>
                        <a:t>Completion</a:t>
                      </a:r>
                      <a:endParaRPr lang="en-US" sz="1200" dirty="0">
                        <a:solidFill>
                          <a:schemeClr val="bg1"/>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50" dirty="0" smtClean="0">
                          <a:effectLst/>
                          <a:latin typeface="Calibri"/>
                          <a:ea typeface="Calibri"/>
                          <a:cs typeface="Times New Roman"/>
                        </a:rPr>
                        <a:t>15% of PP</a:t>
                      </a:r>
                      <a:endParaRPr lang="en-US" sz="105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50" dirty="0" smtClean="0">
                          <a:effectLst/>
                          <a:latin typeface="Calibri"/>
                          <a:ea typeface="Calibri"/>
                          <a:cs typeface="Times New Roman"/>
                        </a:rPr>
                        <a:t>TBD</a:t>
                      </a:r>
                      <a:endParaRPr lang="en-US" sz="105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50" dirty="0" smtClean="0">
                          <a:effectLst/>
                          <a:latin typeface="Calibri"/>
                          <a:ea typeface="Calibri"/>
                          <a:cs typeface="Times New Roman"/>
                        </a:rPr>
                        <a:t>15,000</a:t>
                      </a:r>
                      <a:endParaRPr lang="en-US" sz="105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50" dirty="0" smtClean="0">
                          <a:effectLst/>
                          <a:latin typeface="Calibri"/>
                          <a:ea typeface="Calibri"/>
                          <a:cs typeface="Times New Roman"/>
                        </a:rPr>
                        <a:t>103,600</a:t>
                      </a:r>
                      <a:endParaRPr lang="en-US" sz="1050"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50" dirty="0" smtClean="0">
                          <a:effectLst/>
                          <a:latin typeface="Calibri"/>
                          <a:ea typeface="Calibri"/>
                          <a:cs typeface="Times New Roman"/>
                        </a:rPr>
                        <a:t>100.0%</a:t>
                      </a:r>
                      <a:endParaRPr lang="en-US" sz="1050" dirty="0">
                        <a:effectLst/>
                        <a:latin typeface="Calibri"/>
                        <a:ea typeface="Calibri"/>
                        <a:cs typeface="Times New Roman"/>
                      </a:endParaRPr>
                    </a:p>
                  </a:txBody>
                  <a:tcPr marL="68580" marR="68580" marT="0" marB="0" anchor="ctr"/>
                </a:tc>
              </a:tr>
              <a:tr h="202636">
                <a:tc>
                  <a:txBody>
                    <a:bodyPr/>
                    <a:lstStyle/>
                    <a:p>
                      <a:pPr marL="0" marR="0" lvl="0" indent="0">
                        <a:lnSpc>
                          <a:spcPct val="115000"/>
                        </a:lnSpc>
                        <a:spcBef>
                          <a:spcPts val="0"/>
                        </a:spcBef>
                        <a:spcAft>
                          <a:spcPts val="0"/>
                        </a:spcAft>
                        <a:buFont typeface="+mj-lt"/>
                        <a:buNone/>
                      </a:pPr>
                      <a:r>
                        <a:rPr lang="en-US" sz="1200" dirty="0" smtClean="0">
                          <a:solidFill>
                            <a:schemeClr val="bg1"/>
                          </a:solidFill>
                          <a:effectLst/>
                          <a:latin typeface="Calibri"/>
                          <a:ea typeface="Calibri"/>
                          <a:cs typeface="Times New Roman"/>
                        </a:rPr>
                        <a:t>Total</a:t>
                      </a:r>
                      <a:endParaRPr lang="en-US" sz="1200" dirty="0">
                        <a:solidFill>
                          <a:schemeClr val="bg1"/>
                        </a:solidFill>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endParaRPr lang="en-US" sz="1050" b="1"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50" b="1" dirty="0" smtClean="0">
                          <a:effectLst/>
                          <a:latin typeface="Calibri"/>
                          <a:ea typeface="Calibri"/>
                          <a:cs typeface="Times New Roman"/>
                        </a:rPr>
                        <a:t>TBD</a:t>
                      </a:r>
                      <a:endParaRPr lang="en-US" sz="1050" b="1"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50" b="1" dirty="0" smtClean="0">
                          <a:effectLst/>
                          <a:latin typeface="Calibri"/>
                          <a:ea typeface="Calibri"/>
                          <a:cs typeface="Times New Roman"/>
                        </a:rPr>
                        <a:t>103,600</a:t>
                      </a:r>
                      <a:endParaRPr lang="en-US" sz="1050" b="1"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50" b="1" dirty="0" smtClean="0">
                          <a:effectLst/>
                          <a:latin typeface="Calibri"/>
                          <a:ea typeface="Calibri"/>
                          <a:cs typeface="Times New Roman"/>
                        </a:rPr>
                        <a:t>103,600</a:t>
                      </a:r>
                      <a:endParaRPr lang="en-US" sz="1050" b="1" dirty="0">
                        <a:effectLst/>
                        <a:latin typeface="Calibri"/>
                        <a:ea typeface="Calibri"/>
                        <a:cs typeface="Times New Roman"/>
                      </a:endParaRPr>
                    </a:p>
                  </a:txBody>
                  <a:tcPr marL="68580" marR="68580" marT="0" marB="0" anchor="ctr"/>
                </a:tc>
                <a:tc>
                  <a:txBody>
                    <a:bodyPr/>
                    <a:lstStyle/>
                    <a:p>
                      <a:pPr marL="0" marR="0">
                        <a:lnSpc>
                          <a:spcPct val="115000"/>
                        </a:lnSpc>
                        <a:spcBef>
                          <a:spcPts val="0"/>
                        </a:spcBef>
                        <a:spcAft>
                          <a:spcPts val="0"/>
                        </a:spcAft>
                      </a:pPr>
                      <a:r>
                        <a:rPr lang="en-US" sz="1050" b="1" dirty="0" smtClean="0">
                          <a:effectLst/>
                          <a:latin typeface="Calibri"/>
                          <a:ea typeface="Calibri"/>
                          <a:cs typeface="Times New Roman"/>
                        </a:rPr>
                        <a:t>100.0%</a:t>
                      </a:r>
                      <a:endParaRPr lang="en-US" sz="1050" b="1" dirty="0">
                        <a:effectLst/>
                        <a:latin typeface="Calibri"/>
                        <a:ea typeface="Calibri"/>
                        <a:cs typeface="Times New Roman"/>
                      </a:endParaRPr>
                    </a:p>
                  </a:txBody>
                  <a:tcPr marL="68580" marR="68580" marT="0" marB="0" anchor="ctr"/>
                </a:tc>
              </a:tr>
            </a:tbl>
          </a:graphicData>
        </a:graphic>
      </p:graphicFrame>
      <p:cxnSp>
        <p:nvCxnSpPr>
          <p:cNvPr id="11" name="Straight Connector 10"/>
          <p:cNvCxnSpPr/>
          <p:nvPr/>
        </p:nvCxnSpPr>
        <p:spPr>
          <a:xfrm>
            <a:off x="647700" y="6705600"/>
            <a:ext cx="7772400" cy="0"/>
          </a:xfrm>
          <a:prstGeom prst="line">
            <a:avLst/>
          </a:prstGeom>
          <a:ln>
            <a:solidFill>
              <a:schemeClr val="tx2">
                <a:lumMod val="20000"/>
                <a:lumOff val="80000"/>
              </a:schemeClr>
            </a:solidFill>
          </a:ln>
        </p:spPr>
        <p:style>
          <a:lnRef idx="1">
            <a:schemeClr val="accent1"/>
          </a:lnRef>
          <a:fillRef idx="0">
            <a:schemeClr val="accent1"/>
          </a:fillRef>
          <a:effectRef idx="0">
            <a:schemeClr val="accent1"/>
          </a:effectRef>
          <a:fontRef idx="minor">
            <a:schemeClr val="tx1"/>
          </a:fontRef>
        </p:style>
      </p:cxnSp>
      <p:sp>
        <p:nvSpPr>
          <p:cNvPr id="13" name="Slide Number Placeholder 1"/>
          <p:cNvSpPr>
            <a:spLocks noGrp="1"/>
          </p:cNvSpPr>
          <p:nvPr>
            <p:ph type="sldNum" sz="quarter" idx="12"/>
          </p:nvPr>
        </p:nvSpPr>
        <p:spPr>
          <a:xfrm>
            <a:off x="7010400" y="6492875"/>
            <a:ext cx="2133600" cy="365125"/>
          </a:xfrm>
        </p:spPr>
        <p:txBody>
          <a:bodyPr/>
          <a:lstStyle/>
          <a:p>
            <a:fld id="{610DF9FC-413E-472E-8A69-BC90CB184D85}" type="slidenum">
              <a:rPr lang="en-SG" smtClean="0"/>
              <a:pPr/>
              <a:t>9</a:t>
            </a:fld>
            <a:endParaRPr lang="en-SG" dirty="0"/>
          </a:p>
        </p:txBody>
      </p:sp>
      <p:sp>
        <p:nvSpPr>
          <p:cNvPr id="14" name="Rectangle 1340"/>
          <p:cNvSpPr>
            <a:spLocks noChangeArrowheads="1"/>
          </p:cNvSpPr>
          <p:nvPr>
            <p:custDataLst>
              <p:tags r:id="rId2"/>
            </p:custDataLst>
          </p:nvPr>
        </p:nvSpPr>
        <p:spPr bwMode="gray">
          <a:xfrm>
            <a:off x="695535" y="4144820"/>
            <a:ext cx="7762665" cy="304800"/>
          </a:xfrm>
          <a:prstGeom prst="rect">
            <a:avLst/>
          </a:prstGeom>
          <a:solidFill>
            <a:schemeClr val="tx2">
              <a:lumMod val="40000"/>
              <a:lumOff val="60000"/>
            </a:schemeClr>
          </a:solidFill>
          <a:ln w="6350" algn="ctr">
            <a:solidFill>
              <a:schemeClr val="tx2">
                <a:lumMod val="40000"/>
                <a:lumOff val="60000"/>
              </a:schemeClr>
            </a:solidFill>
            <a:miter lim="800000"/>
            <a:headEnd/>
            <a:tailEnd/>
          </a:ln>
          <a:effectLst/>
        </p:spPr>
        <p:txBody>
          <a:bodyPr lIns="0" tIns="18288" rIns="0" bIns="18288" anchor="ctr"/>
          <a:lstStyle/>
          <a:p>
            <a:pPr algn="ctr" defTabSz="762000" eaLnBrk="0" hangingPunct="0"/>
            <a:r>
              <a:rPr lang="en-US" altLang="ko-KR" sz="1200" b="1" dirty="0" smtClean="0">
                <a:solidFill>
                  <a:srgbClr val="FFFFFF"/>
                </a:solidFill>
                <a:ea typeface="SimSun" pitchFamily="2" charset="-122"/>
                <a:cs typeface="Arial" pitchFamily="34" charset="0"/>
              </a:rPr>
              <a:t>Transaction Fees / Associated Costs</a:t>
            </a:r>
            <a:endParaRPr lang="en-US" altLang="ko-KR" sz="1200" b="1" dirty="0">
              <a:solidFill>
                <a:srgbClr val="FFFFFF"/>
              </a:solidFill>
              <a:ea typeface="SimSun" pitchFamily="2" charset="-122"/>
              <a:cs typeface="Arial" pitchFamily="34" charset="0"/>
            </a:endParaRPr>
          </a:p>
        </p:txBody>
      </p:sp>
      <p:graphicFrame>
        <p:nvGraphicFramePr>
          <p:cNvPr id="16" name="Table 15"/>
          <p:cNvGraphicFramePr>
            <a:graphicFrameLocks noGrp="1"/>
          </p:cNvGraphicFramePr>
          <p:nvPr>
            <p:extLst>
              <p:ext uri="{D42A27DB-BD31-4B8C-83A1-F6EECF244321}">
                <p14:modId xmlns:p14="http://schemas.microsoft.com/office/powerpoint/2010/main" val="3071343544"/>
              </p:ext>
            </p:extLst>
          </p:nvPr>
        </p:nvGraphicFramePr>
        <p:xfrm>
          <a:off x="685800" y="4556300"/>
          <a:ext cx="7772400" cy="2011680"/>
        </p:xfrm>
        <a:graphic>
          <a:graphicData uri="http://schemas.openxmlformats.org/drawingml/2006/table">
            <a:tbl>
              <a:tblPr firstCol="1" bandRow="1">
                <a:tableStyleId>{69CF1AB2-1976-4502-BF36-3FF5EA218861}</a:tableStyleId>
              </a:tblPr>
              <a:tblGrid>
                <a:gridCol w="2057400"/>
                <a:gridCol w="5715000"/>
              </a:tblGrid>
              <a:tr h="168402">
                <a:tc>
                  <a:txBody>
                    <a:bodyPr/>
                    <a:lstStyle/>
                    <a:p>
                      <a:r>
                        <a:rPr lang="en-SG" sz="1200" b="1" i="0" dirty="0" smtClean="0"/>
                        <a:t>Notary Fee</a:t>
                      </a:r>
                      <a:endParaRPr lang="en-SG" sz="1200" b="1" i="0" dirty="0"/>
                    </a:p>
                  </a:txBody>
                  <a:tcPr anchor="ctr"/>
                </a:tc>
                <a:tc>
                  <a:txBody>
                    <a:bodyPr/>
                    <a:lstStyle/>
                    <a:p>
                      <a:pPr marL="171450" indent="-171450">
                        <a:buFont typeface="Arial"/>
                        <a:buChar char="•"/>
                      </a:pPr>
                      <a:r>
                        <a:rPr lang="en-US" sz="1200" dirty="0" smtClean="0"/>
                        <a:t>1%</a:t>
                      </a:r>
                      <a:r>
                        <a:rPr lang="en-US" sz="1200" baseline="0" dirty="0" smtClean="0"/>
                        <a:t> of transaction value</a:t>
                      </a:r>
                      <a:endParaRPr lang="en-US" sz="1200" dirty="0"/>
                    </a:p>
                  </a:txBody>
                  <a:tcPr anchor="ctr"/>
                </a:tc>
              </a:tr>
              <a:tr h="168402">
                <a:tc>
                  <a:txBody>
                    <a:bodyPr/>
                    <a:lstStyle/>
                    <a:p>
                      <a:r>
                        <a:rPr lang="en-SG" sz="1200" b="1" i="0" dirty="0" smtClean="0"/>
                        <a:t>Sales Transaction Tax</a:t>
                      </a:r>
                      <a:endParaRPr lang="en-SG" sz="1200" b="1" i="0" dirty="0"/>
                    </a:p>
                  </a:txBody>
                  <a:tcPr anchor="ctr"/>
                </a:tc>
                <a:tc>
                  <a:txBody>
                    <a:bodyPr/>
                    <a:lstStyle/>
                    <a:p>
                      <a:pPr marL="171450" indent="-171450">
                        <a:buFont typeface="Arial"/>
                        <a:buChar char="•"/>
                      </a:pPr>
                      <a:r>
                        <a:rPr lang="en-US" sz="1200" dirty="0" smtClean="0"/>
                        <a:t>No</a:t>
                      </a:r>
                      <a:r>
                        <a:rPr lang="en-US" sz="1200" baseline="0" dirty="0" smtClean="0"/>
                        <a:t> taxes if buyer uses same Partner as SSG as no legal ownership change</a:t>
                      </a:r>
                      <a:endParaRPr lang="en-US" sz="1200" dirty="0" smtClean="0"/>
                    </a:p>
                    <a:p>
                      <a:pPr marL="171450" indent="-171450">
                        <a:buFont typeface="Arial"/>
                        <a:buChar char="•"/>
                      </a:pPr>
                      <a:r>
                        <a:rPr lang="en-US" sz="1200" dirty="0" smtClean="0"/>
                        <a:t>10% of total government</a:t>
                      </a:r>
                      <a:r>
                        <a:rPr lang="en-US" sz="1200" baseline="0" dirty="0" smtClean="0"/>
                        <a:t> value of land</a:t>
                      </a:r>
                      <a:r>
                        <a:rPr lang="en-US" sz="1200" dirty="0" smtClean="0"/>
                        <a:t> (5% paid by the buyer and 5% by the seller)</a:t>
                      </a:r>
                      <a:endParaRPr lang="en-US" sz="1200" dirty="0"/>
                    </a:p>
                  </a:txBody>
                  <a:tcPr anchor="ctr"/>
                </a:tc>
              </a:tr>
              <a:tr h="168402">
                <a:tc>
                  <a:txBody>
                    <a:bodyPr/>
                    <a:lstStyle/>
                    <a:p>
                      <a:r>
                        <a:rPr lang="en-US" sz="1200" dirty="0" smtClean="0"/>
                        <a:t>Land Tax Transfer</a:t>
                      </a:r>
                      <a:endParaRPr lang="en-US" sz="1200" dirty="0"/>
                    </a:p>
                  </a:txBody>
                  <a:tcPr anchor="ctr"/>
                </a:tc>
                <a:tc>
                  <a:txBody>
                    <a:bodyPr/>
                    <a:lstStyle/>
                    <a:p>
                      <a:pPr marL="171450" indent="-171450">
                        <a:buFont typeface="Arial"/>
                        <a:buChar char="•"/>
                      </a:pPr>
                      <a:r>
                        <a:rPr lang="en-US" sz="1200" dirty="0" smtClean="0"/>
                        <a:t>Less than</a:t>
                      </a:r>
                      <a:r>
                        <a:rPr lang="en-US" sz="1200" baseline="0" dirty="0" smtClean="0"/>
                        <a:t> $500 USD</a:t>
                      </a:r>
                      <a:endParaRPr lang="en-US" sz="1200" dirty="0"/>
                    </a:p>
                  </a:txBody>
                  <a:tcPr anchor="ctr"/>
                </a:tc>
              </a:tr>
              <a:tr h="168402">
                <a:tc>
                  <a:txBody>
                    <a:bodyPr/>
                    <a:lstStyle/>
                    <a:p>
                      <a:r>
                        <a:rPr lang="en-US" sz="1200" dirty="0" smtClean="0"/>
                        <a:t>Partnership Fee</a:t>
                      </a:r>
                      <a:endParaRPr lang="en-US" sz="1200" dirty="0"/>
                    </a:p>
                  </a:txBody>
                  <a:tcPr anchor="ctr"/>
                </a:tc>
                <a:tc>
                  <a:txBody>
                    <a:bodyPr/>
                    <a:lstStyle/>
                    <a:p>
                      <a:pPr marL="171450" indent="-171450">
                        <a:buFont typeface="Arial"/>
                        <a:buChar char="•"/>
                      </a:pPr>
                      <a:r>
                        <a:rPr lang="en-US" sz="1200" dirty="0" smtClean="0"/>
                        <a:t>Dependent on selected local partner</a:t>
                      </a:r>
                    </a:p>
                    <a:p>
                      <a:pPr marL="171450" indent="-171450">
                        <a:buFont typeface="Arial"/>
                        <a:buChar char="•"/>
                      </a:pPr>
                      <a:r>
                        <a:rPr lang="en-US" sz="1200" dirty="0" smtClean="0"/>
                        <a:t>$1,000USD If using SSG’s Partner and then 1% of market value on exit</a:t>
                      </a:r>
                    </a:p>
                  </a:txBody>
                  <a:tcPr anchor="ctr"/>
                </a:tc>
              </a:tr>
              <a:tr h="168402">
                <a:tc>
                  <a:txBody>
                    <a:bodyPr/>
                    <a:lstStyle/>
                    <a:p>
                      <a:r>
                        <a:rPr lang="en-US" sz="1200" dirty="0" smtClean="0"/>
                        <a:t>Mortgage Registration</a:t>
                      </a:r>
                      <a:r>
                        <a:rPr lang="en-US" sz="1200" baseline="0" dirty="0" smtClean="0"/>
                        <a:t> Fee</a:t>
                      </a:r>
                      <a:endParaRPr lang="en-US" sz="1200" dirty="0"/>
                    </a:p>
                  </a:txBody>
                  <a:tcPr anchor="ctr"/>
                </a:tc>
                <a:tc>
                  <a:txBody>
                    <a:bodyPr/>
                    <a:lstStyle/>
                    <a:p>
                      <a:pPr marL="171450" indent="-171450">
                        <a:buFont typeface="Arial"/>
                        <a:buChar char="•"/>
                      </a:pPr>
                      <a:r>
                        <a:rPr lang="en-US" sz="1200" dirty="0" smtClean="0"/>
                        <a:t>0.3% of land Market Value</a:t>
                      </a:r>
                      <a:endParaRPr lang="en-US" sz="1200" dirty="0"/>
                    </a:p>
                  </a:txBody>
                  <a:tcPr anchor="ctr"/>
                </a:tc>
              </a:tr>
              <a:tr h="168402">
                <a:tc>
                  <a:txBody>
                    <a:bodyPr/>
                    <a:lstStyle/>
                    <a:p>
                      <a:r>
                        <a:rPr lang="en-US" sz="1200" dirty="0" smtClean="0"/>
                        <a:t>Other</a:t>
                      </a:r>
                      <a:endParaRPr lang="en-US" sz="1200" dirty="0"/>
                    </a:p>
                  </a:txBody>
                  <a:tcPr anchor="ctr"/>
                </a:tc>
                <a:tc>
                  <a:txBody>
                    <a:bodyPr/>
                    <a:lstStyle/>
                    <a:p>
                      <a:pPr marL="171450" indent="-171450">
                        <a:buFont typeface="Arial"/>
                        <a:buChar char="•"/>
                      </a:pPr>
                      <a:r>
                        <a:rPr lang="en-US" sz="1200" dirty="0" smtClean="0"/>
                        <a:t>Legal Consultation Fees, dependent upon buyer and legal consultants</a:t>
                      </a:r>
                    </a:p>
                  </a:txBody>
                  <a:tcPr anchor="ctr"/>
                </a:tc>
              </a:tr>
            </a:tbl>
          </a:graphicData>
        </a:graphic>
      </p:graphicFrame>
    </p:spTree>
    <p:extLst>
      <p:ext uri="{BB962C8B-B14F-4D97-AF65-F5344CB8AC3E}">
        <p14:creationId xmlns:p14="http://schemas.microsoft.com/office/powerpoint/2010/main" val="348598770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ENAME" val="NOTMANAGED"/>
  <p:tag name="IGNOREFONTNONCOMPLIANCE" val="0"/>
  <p:tag name="FONTNAME" val="Arial"/>
  <p:tag name="FONTSIZE" val="14"/>
  <p:tag name="FONTBOLD" val="0"/>
  <p:tag name="FONTITALIC" val="0"/>
  <p:tag name="FONTULINE" val="0"/>
  <p:tag name="FONTSHADOW" val="0"/>
  <p:tag name="FONTALIGNMENT" val="1"/>
  <p:tag name="FONTCOLOR" val="0"/>
  <p:tag name="FONT_COLOR_TYPE" val="1"/>
  <p:tag name="FONT_COLOR_SCHEME_INDEX" val="0"/>
  <p:tag name="IGNORECOLORLINESNONCOMPLIANCE" val="0"/>
  <p:tag name="FILLVISIBLE" val="0"/>
  <p:tag name="FILLCOLOR" val="7026688"/>
  <p:tag name="FILL_COLOR_SCHEME_INDEX" val="5"/>
  <p:tag name="FILL_COLOR_TYPE" val="2"/>
  <p:tag name="FILLCOLORING" val="No Fill"/>
  <p:tag name="LINEVISIBLE" val="0"/>
  <p:tag name="LINECOLOR" val="0"/>
  <p:tag name="LINE_COLOR_SCHEME_INDEX" val="2"/>
  <p:tag name="LINE_COLOR_TYPE" val="2"/>
  <p:tag name="LINECOLORING" val="No Line"/>
  <p:tag name="IGNOREPOSITIONNONCOMPLIANCE" val="0"/>
  <p:tag name="POSITIONTOP" val="132"/>
  <p:tag name="POSITIONLEFT" val="54"/>
  <p:tag name="IGNORESIZENONCOMPLIANCE" val="0"/>
  <p:tag name="SIZEWIDTH" val="684"/>
  <p:tag name="SIZEHEIGHT" val="396"/>
</p:tagLst>
</file>

<file path=ppt/tags/tag10.xml><?xml version="1.0" encoding="utf-8"?>
<p:tagLst xmlns:a="http://schemas.openxmlformats.org/drawingml/2006/main" xmlns:r="http://schemas.openxmlformats.org/officeDocument/2006/relationships" xmlns:p="http://schemas.openxmlformats.org/presentationml/2006/main">
  <p:tag name="ENAME" val="NOTMANAGED"/>
  <p:tag name="PBCOMPONENT" val="TITLE"/>
  <p:tag name="IGNOREFONTNONCOMPLIANCE" val="0"/>
  <p:tag name="FONTNAME" val="Arial"/>
  <p:tag name="FONTSIZE" val="14"/>
  <p:tag name="FONTBOLD" val="-1"/>
  <p:tag name="FONTITALIC" val="0"/>
  <p:tag name="FONTULINE" val="0"/>
  <p:tag name="FONTSHADOW" val="0"/>
  <p:tag name="FONTALIGNMENT" val="2"/>
  <p:tag name="FONTCOLOR" val="16777215"/>
  <p:tag name="FONT_COLOR_TYPE" val="1"/>
  <p:tag name="FONT_COLOR_SCHEME_INDEX" val="0"/>
  <p:tag name="IGNORECOLORLINESNONCOMPLIANCE" val="0"/>
  <p:tag name="FILLVISIBLE" val="-1"/>
  <p:tag name="FILLCOLOR" val="7026688"/>
  <p:tag name="FILL_COLOR_SCHEME_INDEX" val="0"/>
  <p:tag name="FILL_COLOR_TYPE" val="1"/>
  <p:tag name="LINEVISIBLE" val="-1"/>
  <p:tag name="LINECOLOR" val="7026688"/>
  <p:tag name="LINE_COLOR_SCHEME_INDEX" val="0"/>
  <p:tag name="LINE_COLOR_TYPE" val="1"/>
  <p:tag name="IGNOREPOSITIONNONCOMPLIANCE" val="0"/>
  <p:tag name="POSITIONTOP" val="330"/>
  <p:tag name="POSITIONLEFT" val="54"/>
  <p:tag name="IGNORESIZENONCOMPLIANCE" val="0"/>
  <p:tag name="SIZEWIDTH" val="168"/>
  <p:tag name="SIZEHEIGHT" val="18"/>
</p:tagLst>
</file>

<file path=ppt/tags/tag11.xml><?xml version="1.0" encoding="utf-8"?>
<p:tagLst xmlns:a="http://schemas.openxmlformats.org/drawingml/2006/main" xmlns:r="http://schemas.openxmlformats.org/officeDocument/2006/relationships" xmlns:p="http://schemas.openxmlformats.org/presentationml/2006/main">
  <p:tag name="ENAME" val="NOTMANAGED"/>
  <p:tag name="PBCOMPONENT" val="TITLE"/>
  <p:tag name="IGNOREFONTNONCOMPLIANCE" val="0"/>
  <p:tag name="FONTNAME" val="Arial"/>
  <p:tag name="FONTSIZE" val="14"/>
  <p:tag name="FONTBOLD" val="-1"/>
  <p:tag name="FONTITALIC" val="0"/>
  <p:tag name="FONTULINE" val="0"/>
  <p:tag name="FONTSHADOW" val="0"/>
  <p:tag name="FONTALIGNMENT" val="2"/>
  <p:tag name="FONTCOLOR" val="16777215"/>
  <p:tag name="FONT_COLOR_TYPE" val="1"/>
  <p:tag name="FONT_COLOR_SCHEME_INDEX" val="0"/>
  <p:tag name="IGNORECOLORLINESNONCOMPLIANCE" val="0"/>
  <p:tag name="FILLVISIBLE" val="-1"/>
  <p:tag name="FILLCOLOR" val="7026688"/>
  <p:tag name="FILL_COLOR_SCHEME_INDEX" val="0"/>
  <p:tag name="FILL_COLOR_TYPE" val="1"/>
  <p:tag name="LINEVISIBLE" val="-1"/>
  <p:tag name="LINECOLOR" val="7026688"/>
  <p:tag name="LINE_COLOR_SCHEME_INDEX" val="0"/>
  <p:tag name="LINE_COLOR_TYPE" val="1"/>
  <p:tag name="IGNOREPOSITIONNONCOMPLIANCE" val="0"/>
  <p:tag name="POSITIONTOP" val="330"/>
  <p:tag name="POSITIONLEFT" val="54"/>
  <p:tag name="IGNORESIZENONCOMPLIANCE" val="0"/>
  <p:tag name="SIZEWIDTH" val="168"/>
  <p:tag name="SIZEHEIGHT" val="18"/>
</p:tagLst>
</file>

<file path=ppt/tags/tag12.xml><?xml version="1.0" encoding="utf-8"?>
<p:tagLst xmlns:a="http://schemas.openxmlformats.org/drawingml/2006/main" xmlns:r="http://schemas.openxmlformats.org/officeDocument/2006/relationships" xmlns:p="http://schemas.openxmlformats.org/presentationml/2006/main">
  <p:tag name="ENAME" val="NOTMANAGED"/>
  <p:tag name="PBCOMPONENT" val="TITLE"/>
  <p:tag name="IGNOREFONTNONCOMPLIANCE" val="0"/>
  <p:tag name="FONTNAME" val="Arial"/>
  <p:tag name="FONTSIZE" val="14"/>
  <p:tag name="FONTBOLD" val="-1"/>
  <p:tag name="FONTITALIC" val="0"/>
  <p:tag name="FONTULINE" val="0"/>
  <p:tag name="FONTSHADOW" val="0"/>
  <p:tag name="FONTALIGNMENT" val="2"/>
  <p:tag name="FONTCOLOR" val="16777215"/>
  <p:tag name="FONT_COLOR_TYPE" val="1"/>
  <p:tag name="FONT_COLOR_SCHEME_INDEX" val="0"/>
  <p:tag name="IGNORECOLORLINESNONCOMPLIANCE" val="0"/>
  <p:tag name="FILLVISIBLE" val="-1"/>
  <p:tag name="FILLCOLOR" val="7026688"/>
  <p:tag name="FILL_COLOR_SCHEME_INDEX" val="0"/>
  <p:tag name="FILL_COLOR_TYPE" val="1"/>
  <p:tag name="LINEVISIBLE" val="-1"/>
  <p:tag name="LINECOLOR" val="7026688"/>
  <p:tag name="LINE_COLOR_SCHEME_INDEX" val="0"/>
  <p:tag name="LINE_COLOR_TYPE" val="1"/>
  <p:tag name="IGNOREPOSITIONNONCOMPLIANCE" val="0"/>
  <p:tag name="POSITIONTOP" val="330"/>
  <p:tag name="POSITIONLEFT" val="54"/>
  <p:tag name="IGNORESIZENONCOMPLIANCE" val="0"/>
  <p:tag name="SIZEWIDTH" val="168"/>
  <p:tag name="SIZEHEIGHT" val="18"/>
</p:tagLst>
</file>

<file path=ppt/tags/tag13.xml><?xml version="1.0" encoding="utf-8"?>
<p:tagLst xmlns:a="http://schemas.openxmlformats.org/drawingml/2006/main" xmlns:r="http://schemas.openxmlformats.org/officeDocument/2006/relationships" xmlns:p="http://schemas.openxmlformats.org/presentationml/2006/main">
  <p:tag name="ENAME" val="NOTMANAGED"/>
  <p:tag name="PBCOMPONENT" val="TITLE"/>
  <p:tag name="IGNOREFONTNONCOMPLIANCE" val="0"/>
  <p:tag name="FONTNAME" val="Arial"/>
  <p:tag name="FONTSIZE" val="14"/>
  <p:tag name="FONTBOLD" val="-1"/>
  <p:tag name="FONTITALIC" val="0"/>
  <p:tag name="FONTULINE" val="0"/>
  <p:tag name="FONTSHADOW" val="0"/>
  <p:tag name="FONTALIGNMENT" val="2"/>
  <p:tag name="FONTCOLOR" val="16777215"/>
  <p:tag name="FONT_COLOR_TYPE" val="1"/>
  <p:tag name="FONT_COLOR_SCHEME_INDEX" val="0"/>
  <p:tag name="IGNORECOLORLINESNONCOMPLIANCE" val="0"/>
  <p:tag name="FILLVISIBLE" val="-1"/>
  <p:tag name="FILLCOLOR" val="7026688"/>
  <p:tag name="FILL_COLOR_SCHEME_INDEX" val="0"/>
  <p:tag name="FILL_COLOR_TYPE" val="1"/>
  <p:tag name="LINEVISIBLE" val="-1"/>
  <p:tag name="LINECOLOR" val="7026688"/>
  <p:tag name="LINE_COLOR_SCHEME_INDEX" val="0"/>
  <p:tag name="LINE_COLOR_TYPE" val="1"/>
  <p:tag name="IGNOREPOSITIONNONCOMPLIANCE" val="0"/>
  <p:tag name="POSITIONTOP" val="330"/>
  <p:tag name="POSITIONLEFT" val="54"/>
  <p:tag name="IGNORESIZENONCOMPLIANCE" val="0"/>
  <p:tag name="SIZEWIDTH" val="168"/>
  <p:tag name="SIZEHEIGHT" val="18"/>
</p:tagLst>
</file>

<file path=ppt/tags/tag14.xml><?xml version="1.0" encoding="utf-8"?>
<p:tagLst xmlns:a="http://schemas.openxmlformats.org/drawingml/2006/main" xmlns:r="http://schemas.openxmlformats.org/officeDocument/2006/relationships" xmlns:p="http://schemas.openxmlformats.org/presentationml/2006/main">
  <p:tag name="ENAME" val="NOTMANAGED"/>
  <p:tag name="IGNOREFONTNONCOMPLIANCE" val="0"/>
  <p:tag name="IGNORECOLORLINESNONCOMPLIANCE" val="0"/>
  <p:tag name="FILLVISIBLE" val="-1"/>
  <p:tag name="FILLCOLOR" val="363746"/>
  <p:tag name="FILL_COLOR_SCHEME_INDEX" val="0"/>
  <p:tag name="FILL_COLOR_TYPE" val="1"/>
  <p:tag name="LINEVISIBLE" val="0"/>
  <p:tag name="LINECOLOR" val="0"/>
  <p:tag name="LINE_COLOR_SCHEME_INDEX" val="0"/>
  <p:tag name="LINE_COLOR_TYPE" val="1"/>
  <p:tag name="LINECOLORING" val="No Line"/>
  <p:tag name="IGNOREPOSITIONNONCOMPLIANCE" val="0"/>
  <p:tag name="POSITIONTOP" val="278.625"/>
  <p:tag name="POSITIONLEFT" val="380.625"/>
  <p:tag name="IGNORESIZENONCOMPLIANCE" val="0"/>
  <p:tag name="SIZEWIDTH" val="31.125"/>
  <p:tag name="SIZEHEIGHT" val="38"/>
</p:tagLst>
</file>

<file path=ppt/tags/tag15.xml><?xml version="1.0" encoding="utf-8"?>
<p:tagLst xmlns:a="http://schemas.openxmlformats.org/drawingml/2006/main" xmlns:r="http://schemas.openxmlformats.org/officeDocument/2006/relationships" xmlns:p="http://schemas.openxmlformats.org/presentationml/2006/main">
  <p:tag name="ENAME" val="NOTMANAGED"/>
  <p:tag name="IGNOREFONTNONCOMPLIANCE" val="0"/>
  <p:tag name="IGNORECOLORLINESNONCOMPLIANCE" val="0"/>
  <p:tag name="FILLVISIBLE" val="-1"/>
  <p:tag name="FILLCOLOR" val="363746"/>
  <p:tag name="FILL_COLOR_SCHEME_INDEX" val="0"/>
  <p:tag name="FILL_COLOR_TYPE" val="1"/>
  <p:tag name="LINEVISIBLE" val="0"/>
  <p:tag name="LINECOLOR" val="0"/>
  <p:tag name="LINE_COLOR_SCHEME_INDEX" val="0"/>
  <p:tag name="LINE_COLOR_TYPE" val="1"/>
  <p:tag name="LINECOLORING" val="No Line"/>
  <p:tag name="IGNOREPOSITIONNONCOMPLIANCE" val="0"/>
  <p:tag name="POSITIONTOP" val="278.625"/>
  <p:tag name="POSITIONLEFT" val="380.625"/>
  <p:tag name="IGNORESIZENONCOMPLIANCE" val="0"/>
  <p:tag name="SIZEWIDTH" val="31.125"/>
  <p:tag name="SIZEHEIGHT" val="38"/>
</p:tagLst>
</file>

<file path=ppt/tags/tag16.xml><?xml version="1.0" encoding="utf-8"?>
<p:tagLst xmlns:a="http://schemas.openxmlformats.org/drawingml/2006/main" xmlns:r="http://schemas.openxmlformats.org/officeDocument/2006/relationships" xmlns:p="http://schemas.openxmlformats.org/presentationml/2006/main">
  <p:tag name="ENAME" val="NOTMANAGED"/>
  <p:tag name="IGNOREFONTNONCOMPLIANCE" val="0"/>
  <p:tag name="IGNORECOLORLINESNONCOMPLIANCE" val="0"/>
  <p:tag name="FILLVISIBLE" val="-1"/>
  <p:tag name="FILLCOLOR" val="363746"/>
  <p:tag name="FILL_COLOR_SCHEME_INDEX" val="0"/>
  <p:tag name="FILL_COLOR_TYPE" val="1"/>
  <p:tag name="LINEVISIBLE" val="0"/>
  <p:tag name="LINECOLOR" val="0"/>
  <p:tag name="LINE_COLOR_SCHEME_INDEX" val="0"/>
  <p:tag name="LINE_COLOR_TYPE" val="1"/>
  <p:tag name="LINECOLORING" val="No Line"/>
  <p:tag name="IGNOREPOSITIONNONCOMPLIANCE" val="0"/>
  <p:tag name="POSITIONTOP" val="278.625"/>
  <p:tag name="POSITIONLEFT" val="380.625"/>
  <p:tag name="IGNORESIZENONCOMPLIANCE" val="0"/>
  <p:tag name="SIZEWIDTH" val="31.125"/>
  <p:tag name="SIZEHEIGHT" val="38"/>
</p:tagLst>
</file>

<file path=ppt/tags/tag17.xml><?xml version="1.0" encoding="utf-8"?>
<p:tagLst xmlns:a="http://schemas.openxmlformats.org/drawingml/2006/main" xmlns:r="http://schemas.openxmlformats.org/officeDocument/2006/relationships" xmlns:p="http://schemas.openxmlformats.org/presentationml/2006/main">
  <p:tag name="ENAME" val="NOTMANAGED"/>
  <p:tag name="PBCOMPONENT" val="TITLE"/>
  <p:tag name="IGNOREFONTNONCOMPLIANCE" val="0"/>
  <p:tag name="FONTNAME" val="Arial"/>
  <p:tag name="FONTSIZE" val="14"/>
  <p:tag name="FONTBOLD" val="-1"/>
  <p:tag name="FONTITALIC" val="0"/>
  <p:tag name="FONTULINE" val="0"/>
  <p:tag name="FONTSHADOW" val="0"/>
  <p:tag name="FONTALIGNMENT" val="2"/>
  <p:tag name="FONTCOLOR" val="16777215"/>
  <p:tag name="FONT_COLOR_TYPE" val="1"/>
  <p:tag name="FONT_COLOR_SCHEME_INDEX" val="0"/>
  <p:tag name="IGNORECOLORLINESNONCOMPLIANCE" val="0"/>
  <p:tag name="FILLVISIBLE" val="-1"/>
  <p:tag name="FILLCOLOR" val="7026688"/>
  <p:tag name="FILL_COLOR_SCHEME_INDEX" val="0"/>
  <p:tag name="FILL_COLOR_TYPE" val="1"/>
  <p:tag name="LINEVISIBLE" val="-1"/>
  <p:tag name="LINECOLOR" val="7026688"/>
  <p:tag name="LINE_COLOR_SCHEME_INDEX" val="0"/>
  <p:tag name="LINE_COLOR_TYPE" val="1"/>
  <p:tag name="IGNOREPOSITIONNONCOMPLIANCE" val="0"/>
  <p:tag name="POSITIONTOP" val="330"/>
  <p:tag name="POSITIONLEFT" val="54"/>
  <p:tag name="IGNORESIZENONCOMPLIANCE" val="0"/>
  <p:tag name="SIZEWIDTH" val="168"/>
  <p:tag name="SIZEHEIGHT" val="18"/>
</p:tagLst>
</file>

<file path=ppt/tags/tag18.xml><?xml version="1.0" encoding="utf-8"?>
<p:tagLst xmlns:a="http://schemas.openxmlformats.org/drawingml/2006/main" xmlns:r="http://schemas.openxmlformats.org/officeDocument/2006/relationships" xmlns:p="http://schemas.openxmlformats.org/presentationml/2006/main">
  <p:tag name="ENAME" val="NOTMANAGED"/>
  <p:tag name="PBCOMPONENT" val="TITLE"/>
  <p:tag name="IGNOREFONTNONCOMPLIANCE" val="0"/>
  <p:tag name="FONTNAME" val="Arial"/>
  <p:tag name="FONTSIZE" val="14"/>
  <p:tag name="FONTBOLD" val="-1"/>
  <p:tag name="FONTITALIC" val="0"/>
  <p:tag name="FONTULINE" val="0"/>
  <p:tag name="FONTSHADOW" val="0"/>
  <p:tag name="FONTALIGNMENT" val="2"/>
  <p:tag name="FONTCOLOR" val="16777215"/>
  <p:tag name="FONT_COLOR_TYPE" val="1"/>
  <p:tag name="FONT_COLOR_SCHEME_INDEX" val="0"/>
  <p:tag name="IGNORECOLORLINESNONCOMPLIANCE" val="0"/>
  <p:tag name="FILLVISIBLE" val="-1"/>
  <p:tag name="FILLCOLOR" val="7026688"/>
  <p:tag name="FILL_COLOR_SCHEME_INDEX" val="0"/>
  <p:tag name="FILL_COLOR_TYPE" val="1"/>
  <p:tag name="LINEVISIBLE" val="-1"/>
  <p:tag name="LINECOLOR" val="7026688"/>
  <p:tag name="LINE_COLOR_SCHEME_INDEX" val="0"/>
  <p:tag name="LINE_COLOR_TYPE" val="1"/>
  <p:tag name="IGNOREPOSITIONNONCOMPLIANCE" val="0"/>
  <p:tag name="POSITIONTOP" val="330"/>
  <p:tag name="POSITIONLEFT" val="54"/>
  <p:tag name="IGNORESIZENONCOMPLIANCE" val="0"/>
  <p:tag name="SIZEWIDTH" val="168"/>
  <p:tag name="SIZEHEIGHT" val="18"/>
</p:tagLst>
</file>

<file path=ppt/tags/tag19.xml><?xml version="1.0" encoding="utf-8"?>
<p:tagLst xmlns:a="http://schemas.openxmlformats.org/drawingml/2006/main" xmlns:r="http://schemas.openxmlformats.org/officeDocument/2006/relationships" xmlns:p="http://schemas.openxmlformats.org/presentationml/2006/main">
  <p:tag name="ENAME" val="SLIDESUBHDR"/>
  <p:tag name="IGNOREFONTNONCOMPLIANCE" val="0"/>
  <p:tag name="FONTNAME" val="Arial"/>
  <p:tag name="FONTSIZE" val="16"/>
  <p:tag name="FONTBOLD" val="-1"/>
  <p:tag name="FONTITALIC" val="0"/>
  <p:tag name="FONTULINE" val="0"/>
  <p:tag name="FONTSHADOW" val="0"/>
  <p:tag name="FONTALIGNMENT" val="1"/>
  <p:tag name="FONTCOLOR" val="0"/>
  <p:tag name="FONT_COLOR_TYPE" val="2"/>
  <p:tag name="FONT_COLOR_SCHEME_INDEX" val="2"/>
  <p:tag name="IGNORECOLORLINESNONCOMPLIANCE" val="0"/>
  <p:tag name="FILLVISIBLE" val="0"/>
  <p:tag name="FILLCOLOR" val="7026688"/>
  <p:tag name="FILL_COLOR_SCHEME_INDEX" val="5"/>
  <p:tag name="FILL_COLOR_TYPE" val="2"/>
  <p:tag name="FILLCOLORING" val="No Fill"/>
  <p:tag name="LINEVISIBLE" val="0"/>
  <p:tag name="LINECOLOR" val="0"/>
  <p:tag name="LINE_COLOR_SCHEME_INDEX" val="2"/>
  <p:tag name="LINE_COLOR_TYPE" val="2"/>
  <p:tag name="LINECOLORING" val="No Line"/>
  <p:tag name="IGNOREPOSITIONNONCOMPLIANCE" val="0"/>
  <p:tag name="POSITIONTOP" val="102"/>
  <p:tag name="POSITIONLEFT" val="54"/>
  <p:tag name="IGNORESIZENONCOMPLIANCE" val="0"/>
  <p:tag name="SIZEWIDTH" val="684"/>
  <p:tag name="SIZEHEIGHT" val="30"/>
</p:tagLst>
</file>

<file path=ppt/tags/tag2.xml><?xml version="1.0" encoding="utf-8"?>
<p:tagLst xmlns:a="http://schemas.openxmlformats.org/drawingml/2006/main" xmlns:r="http://schemas.openxmlformats.org/officeDocument/2006/relationships" xmlns:p="http://schemas.openxmlformats.org/presentationml/2006/main">
  <p:tag name="ENAME" val="SLIDESUBHDR"/>
  <p:tag name="IGNOREFONTNONCOMPLIANCE" val="0"/>
  <p:tag name="FONTNAME" val="Arial"/>
  <p:tag name="FONTSIZE" val="16"/>
  <p:tag name="FONTBOLD" val="-1"/>
  <p:tag name="FONTITALIC" val="0"/>
  <p:tag name="FONTULINE" val="0"/>
  <p:tag name="FONTSHADOW" val="0"/>
  <p:tag name="FONTALIGNMENT" val="1"/>
  <p:tag name="FONTCOLOR" val="0"/>
  <p:tag name="FONT_COLOR_TYPE" val="2"/>
  <p:tag name="FONT_COLOR_SCHEME_INDEX" val="2"/>
  <p:tag name="IGNORECOLORLINESNONCOMPLIANCE" val="0"/>
  <p:tag name="FILLVISIBLE" val="0"/>
  <p:tag name="FILLCOLOR" val="7026688"/>
  <p:tag name="FILL_COLOR_SCHEME_INDEX" val="5"/>
  <p:tag name="FILL_COLOR_TYPE" val="2"/>
  <p:tag name="FILLCOLORING" val="No Fill"/>
  <p:tag name="LINEVISIBLE" val="0"/>
  <p:tag name="LINECOLOR" val="0"/>
  <p:tag name="LINE_COLOR_SCHEME_INDEX" val="2"/>
  <p:tag name="LINE_COLOR_TYPE" val="2"/>
  <p:tag name="LINECOLORING" val="No Line"/>
  <p:tag name="IGNOREPOSITIONNONCOMPLIANCE" val="0"/>
  <p:tag name="POSITIONTOP" val="102"/>
  <p:tag name="POSITIONLEFT" val="54"/>
  <p:tag name="IGNORESIZENONCOMPLIANCE" val="0"/>
  <p:tag name="SIZEWIDTH" val="684"/>
  <p:tag name="SIZEHEIGHT" val="30"/>
</p:tagLst>
</file>

<file path=ppt/tags/tag20.xml><?xml version="1.0" encoding="utf-8"?>
<p:tagLst xmlns:a="http://schemas.openxmlformats.org/drawingml/2006/main" xmlns:r="http://schemas.openxmlformats.org/officeDocument/2006/relationships" xmlns:p="http://schemas.openxmlformats.org/presentationml/2006/main">
  <p:tag name="ENAME" val="SLIDESUBHDR"/>
  <p:tag name="IGNOREFONTNONCOMPLIANCE" val="0"/>
  <p:tag name="FONTNAME" val="Arial"/>
  <p:tag name="FONTSIZE" val="16"/>
  <p:tag name="FONTBOLD" val="-1"/>
  <p:tag name="FONTITALIC" val="0"/>
  <p:tag name="FONTULINE" val="0"/>
  <p:tag name="FONTSHADOW" val="0"/>
  <p:tag name="FONTALIGNMENT" val="1"/>
  <p:tag name="FONTCOLOR" val="0"/>
  <p:tag name="FONT_COLOR_TYPE" val="2"/>
  <p:tag name="FONT_COLOR_SCHEME_INDEX" val="2"/>
  <p:tag name="IGNORECOLORLINESNONCOMPLIANCE" val="0"/>
  <p:tag name="FILLVISIBLE" val="0"/>
  <p:tag name="FILLCOLOR" val="7026688"/>
  <p:tag name="FILL_COLOR_SCHEME_INDEX" val="5"/>
  <p:tag name="FILL_COLOR_TYPE" val="2"/>
  <p:tag name="FILLCOLORING" val="No Fill"/>
  <p:tag name="LINEVISIBLE" val="0"/>
  <p:tag name="LINECOLOR" val="0"/>
  <p:tag name="LINE_COLOR_SCHEME_INDEX" val="2"/>
  <p:tag name="LINE_COLOR_TYPE" val="2"/>
  <p:tag name="LINECOLORING" val="No Line"/>
  <p:tag name="IGNOREPOSITIONNONCOMPLIANCE" val="0"/>
  <p:tag name="POSITIONTOP" val="102"/>
  <p:tag name="POSITIONLEFT" val="54"/>
  <p:tag name="IGNORESIZENONCOMPLIANCE" val="0"/>
  <p:tag name="SIZEWIDTH" val="684"/>
  <p:tag name="SIZEHEIGHT" val="30"/>
</p:tagLst>
</file>

<file path=ppt/tags/tag21.xml><?xml version="1.0" encoding="utf-8"?>
<p:tagLst xmlns:a="http://schemas.openxmlformats.org/drawingml/2006/main" xmlns:r="http://schemas.openxmlformats.org/officeDocument/2006/relationships" xmlns:p="http://schemas.openxmlformats.org/presentationml/2006/main">
  <p:tag name="ENAME" val="SLIDESUBHDR"/>
  <p:tag name="IGNOREFONTNONCOMPLIANCE" val="0"/>
  <p:tag name="FONTNAME" val="Arial"/>
  <p:tag name="FONTSIZE" val="16"/>
  <p:tag name="FONTBOLD" val="-1"/>
  <p:tag name="FONTITALIC" val="0"/>
  <p:tag name="FONTULINE" val="0"/>
  <p:tag name="FONTSHADOW" val="0"/>
  <p:tag name="FONTALIGNMENT" val="1"/>
  <p:tag name="FONTCOLOR" val="0"/>
  <p:tag name="FONT_COLOR_TYPE" val="2"/>
  <p:tag name="FONT_COLOR_SCHEME_INDEX" val="2"/>
  <p:tag name="IGNORECOLORLINESNONCOMPLIANCE" val="0"/>
  <p:tag name="FILLVISIBLE" val="0"/>
  <p:tag name="FILLCOLOR" val="7026688"/>
  <p:tag name="FILL_COLOR_SCHEME_INDEX" val="5"/>
  <p:tag name="FILL_COLOR_TYPE" val="2"/>
  <p:tag name="FILLCOLORING" val="No Fill"/>
  <p:tag name="LINEVISIBLE" val="0"/>
  <p:tag name="LINECOLOR" val="0"/>
  <p:tag name="LINE_COLOR_SCHEME_INDEX" val="2"/>
  <p:tag name="LINE_COLOR_TYPE" val="2"/>
  <p:tag name="LINECOLORING" val="No Line"/>
  <p:tag name="IGNOREPOSITIONNONCOMPLIANCE" val="0"/>
  <p:tag name="POSITIONTOP" val="102"/>
  <p:tag name="POSITIONLEFT" val="54"/>
  <p:tag name="IGNORESIZENONCOMPLIANCE" val="0"/>
  <p:tag name="SIZEWIDTH" val="684"/>
  <p:tag name="SIZEHEIGHT" val="30"/>
</p:tagLst>
</file>

<file path=ppt/tags/tag22.xml><?xml version="1.0" encoding="utf-8"?>
<p:tagLst xmlns:a="http://schemas.openxmlformats.org/drawingml/2006/main" xmlns:r="http://schemas.openxmlformats.org/officeDocument/2006/relationships" xmlns:p="http://schemas.openxmlformats.org/presentationml/2006/main">
  <p:tag name="ENAME" val="NOTMANAGED"/>
  <p:tag name="IGNOREFONTNONCOMPLIANCE" val="0"/>
  <p:tag name="FONTNAME" val="Arial"/>
  <p:tag name="FONTSIZE" val="14"/>
  <p:tag name="FONTBOLD" val="0"/>
  <p:tag name="FONTITALIC" val="0"/>
  <p:tag name="FONTULINE" val="0"/>
  <p:tag name="FONTSHADOW" val="0"/>
  <p:tag name="FONTALIGNMENT" val="1"/>
  <p:tag name="FONTCOLOR" val="0"/>
  <p:tag name="FONT_COLOR_TYPE" val="1"/>
  <p:tag name="FONT_COLOR_SCHEME_INDEX" val="0"/>
  <p:tag name="IGNORECOLORLINESNONCOMPLIANCE" val="0"/>
  <p:tag name="FILLVISIBLE" val="0"/>
  <p:tag name="FILLCOLOR" val="7026688"/>
  <p:tag name="FILL_COLOR_SCHEME_INDEX" val="5"/>
  <p:tag name="FILL_COLOR_TYPE" val="2"/>
  <p:tag name="FILLCOLORING" val="No Fill"/>
  <p:tag name="LINEVISIBLE" val="0"/>
  <p:tag name="LINECOLOR" val="0"/>
  <p:tag name="LINE_COLOR_SCHEME_INDEX" val="2"/>
  <p:tag name="LINE_COLOR_TYPE" val="2"/>
  <p:tag name="LINECOLORING" val="No Line"/>
  <p:tag name="IGNOREPOSITIONNONCOMPLIANCE" val="0"/>
  <p:tag name="POSITIONTOP" val="132"/>
  <p:tag name="POSITIONLEFT" val="54"/>
  <p:tag name="IGNORESIZENONCOMPLIANCE" val="0"/>
  <p:tag name="SIZEWIDTH" val="684"/>
  <p:tag name="SIZEHEIGHT" val="396"/>
</p:tagLst>
</file>

<file path=ppt/tags/tag23.xml><?xml version="1.0" encoding="utf-8"?>
<p:tagLst xmlns:a="http://schemas.openxmlformats.org/drawingml/2006/main" xmlns:r="http://schemas.openxmlformats.org/officeDocument/2006/relationships" xmlns:p="http://schemas.openxmlformats.org/presentationml/2006/main">
  <p:tag name="ENAME" val="NOTMANAGED"/>
  <p:tag name="IGNOREFONTNONCOMPLIANCE" val="0"/>
  <p:tag name="FONTNAME" val="Arial"/>
  <p:tag name="FONTSIZE" val="14"/>
  <p:tag name="FONTBOLD" val="0"/>
  <p:tag name="FONTITALIC" val="0"/>
  <p:tag name="FONTULINE" val="0"/>
  <p:tag name="FONTSHADOW" val="0"/>
  <p:tag name="FONTALIGNMENT" val="1"/>
  <p:tag name="FONTCOLOR" val="0"/>
  <p:tag name="FONT_COLOR_TYPE" val="1"/>
  <p:tag name="FONT_COLOR_SCHEME_INDEX" val="0"/>
  <p:tag name="IGNORECOLORLINESNONCOMPLIANCE" val="0"/>
  <p:tag name="FILLVISIBLE" val="0"/>
  <p:tag name="FILLCOLOR" val="7026688"/>
  <p:tag name="FILL_COLOR_SCHEME_INDEX" val="5"/>
  <p:tag name="FILL_COLOR_TYPE" val="2"/>
  <p:tag name="FILLCOLORING" val="No Fill"/>
  <p:tag name="LINEVISIBLE" val="0"/>
  <p:tag name="LINECOLOR" val="0"/>
  <p:tag name="LINE_COLOR_SCHEME_INDEX" val="2"/>
  <p:tag name="LINE_COLOR_TYPE" val="2"/>
  <p:tag name="LINECOLORING" val="No Line"/>
  <p:tag name="IGNOREPOSITIONNONCOMPLIANCE" val="0"/>
  <p:tag name="POSITIONTOP" val="132"/>
  <p:tag name="POSITIONLEFT" val="54"/>
  <p:tag name="IGNORESIZENONCOMPLIANCE" val="0"/>
  <p:tag name="SIZEWIDTH" val="684"/>
  <p:tag name="SIZEHEIGHT" val="396"/>
</p:tagLst>
</file>

<file path=ppt/tags/tag24.xml><?xml version="1.0" encoding="utf-8"?>
<p:tagLst xmlns:a="http://schemas.openxmlformats.org/drawingml/2006/main" xmlns:r="http://schemas.openxmlformats.org/officeDocument/2006/relationships" xmlns:p="http://schemas.openxmlformats.org/presentationml/2006/main">
  <p:tag name="ENAME" val="NOTMANAGED"/>
  <p:tag name="IGNOREFONTNONCOMPLIANCE" val="0"/>
  <p:tag name="FONTNAME" val="Arial"/>
  <p:tag name="FONTSIZE" val="14"/>
  <p:tag name="FONTBOLD" val="0"/>
  <p:tag name="FONTITALIC" val="0"/>
  <p:tag name="FONTULINE" val="0"/>
  <p:tag name="FONTSHADOW" val="0"/>
  <p:tag name="FONTALIGNMENT" val="1"/>
  <p:tag name="FONTCOLOR" val="0"/>
  <p:tag name="FONT_COLOR_TYPE" val="1"/>
  <p:tag name="FONT_COLOR_SCHEME_INDEX" val="0"/>
  <p:tag name="IGNORECOLORLINESNONCOMPLIANCE" val="0"/>
  <p:tag name="FILLVISIBLE" val="0"/>
  <p:tag name="FILLCOLOR" val="7026688"/>
  <p:tag name="FILL_COLOR_SCHEME_INDEX" val="5"/>
  <p:tag name="FILL_COLOR_TYPE" val="2"/>
  <p:tag name="FILLCOLORING" val="No Fill"/>
  <p:tag name="LINEVISIBLE" val="0"/>
  <p:tag name="LINECOLOR" val="0"/>
  <p:tag name="LINE_COLOR_SCHEME_INDEX" val="2"/>
  <p:tag name="LINE_COLOR_TYPE" val="2"/>
  <p:tag name="LINECOLORING" val="No Line"/>
  <p:tag name="IGNOREPOSITIONNONCOMPLIANCE" val="0"/>
  <p:tag name="POSITIONTOP" val="132"/>
  <p:tag name="POSITIONLEFT" val="54"/>
  <p:tag name="IGNORESIZENONCOMPLIANCE" val="0"/>
  <p:tag name="SIZEWIDTH" val="684"/>
  <p:tag name="SIZEHEIGHT" val="396"/>
</p:tagLst>
</file>

<file path=ppt/tags/tag25.xml><?xml version="1.0" encoding="utf-8"?>
<p:tagLst xmlns:a="http://schemas.openxmlformats.org/drawingml/2006/main" xmlns:r="http://schemas.openxmlformats.org/officeDocument/2006/relationships" xmlns:p="http://schemas.openxmlformats.org/presentationml/2006/main">
  <p:tag name="ENAME" val="NOTMANAGED"/>
  <p:tag name="IGNOREFONTNONCOMPLIANCE" val="0"/>
  <p:tag name="FONTNAME" val="Arial"/>
  <p:tag name="FONTSIZE" val="14"/>
  <p:tag name="FONTBOLD" val="0"/>
  <p:tag name="FONTITALIC" val="0"/>
  <p:tag name="FONTULINE" val="0"/>
  <p:tag name="FONTSHADOW" val="0"/>
  <p:tag name="FONTALIGNMENT" val="1"/>
  <p:tag name="FONTCOLOR" val="0"/>
  <p:tag name="FONT_COLOR_TYPE" val="1"/>
  <p:tag name="FONT_COLOR_SCHEME_INDEX" val="0"/>
  <p:tag name="IGNORECOLORLINESNONCOMPLIANCE" val="0"/>
  <p:tag name="FILLVISIBLE" val="0"/>
  <p:tag name="FILLCOLOR" val="7026688"/>
  <p:tag name="FILL_COLOR_SCHEME_INDEX" val="5"/>
  <p:tag name="FILL_COLOR_TYPE" val="2"/>
  <p:tag name="FILLCOLORING" val="No Fill"/>
  <p:tag name="LINEVISIBLE" val="0"/>
  <p:tag name="LINECOLOR" val="0"/>
  <p:tag name="LINE_COLOR_SCHEME_INDEX" val="2"/>
  <p:tag name="LINE_COLOR_TYPE" val="2"/>
  <p:tag name="LINECOLORING" val="No Line"/>
  <p:tag name="IGNOREPOSITIONNONCOMPLIANCE" val="0"/>
  <p:tag name="POSITIONTOP" val="132"/>
  <p:tag name="POSITIONLEFT" val="54"/>
  <p:tag name="IGNORESIZENONCOMPLIANCE" val="0"/>
  <p:tag name="SIZEWIDTH" val="684"/>
  <p:tag name="SIZEHEIGHT" val="396"/>
</p:tagLst>
</file>

<file path=ppt/tags/tag26.xml><?xml version="1.0" encoding="utf-8"?>
<p:tagLst xmlns:a="http://schemas.openxmlformats.org/drawingml/2006/main" xmlns:r="http://schemas.openxmlformats.org/officeDocument/2006/relationships" xmlns:p="http://schemas.openxmlformats.org/presentationml/2006/main">
  <p:tag name="ENAME" val="SLIDESUBHDR"/>
  <p:tag name="IGNOREFONTNONCOMPLIANCE" val="0"/>
  <p:tag name="FONTNAME" val="Arial"/>
  <p:tag name="FONTSIZE" val="16"/>
  <p:tag name="FONTBOLD" val="-1"/>
  <p:tag name="FONTITALIC" val="0"/>
  <p:tag name="FONTULINE" val="0"/>
  <p:tag name="FONTSHADOW" val="0"/>
  <p:tag name="FONTALIGNMENT" val="1"/>
  <p:tag name="FONTCOLOR" val="0"/>
  <p:tag name="FONT_COLOR_TYPE" val="2"/>
  <p:tag name="FONT_COLOR_SCHEME_INDEX" val="2"/>
  <p:tag name="IGNORECOLORLINESNONCOMPLIANCE" val="0"/>
  <p:tag name="FILLVISIBLE" val="0"/>
  <p:tag name="FILLCOLOR" val="7026688"/>
  <p:tag name="FILL_COLOR_SCHEME_INDEX" val="5"/>
  <p:tag name="FILL_COLOR_TYPE" val="2"/>
  <p:tag name="FILLCOLORING" val="No Fill"/>
  <p:tag name="LINEVISIBLE" val="0"/>
  <p:tag name="LINECOLOR" val="0"/>
  <p:tag name="LINE_COLOR_SCHEME_INDEX" val="2"/>
  <p:tag name="LINE_COLOR_TYPE" val="2"/>
  <p:tag name="LINECOLORING" val="No Line"/>
  <p:tag name="IGNOREPOSITIONNONCOMPLIANCE" val="0"/>
  <p:tag name="POSITIONTOP" val="102"/>
  <p:tag name="POSITIONLEFT" val="54"/>
  <p:tag name="IGNORESIZENONCOMPLIANCE" val="0"/>
  <p:tag name="SIZEWIDTH" val="684"/>
  <p:tag name="SIZEHEIGHT" val="30"/>
</p:tagLst>
</file>

<file path=ppt/tags/tag27.xml><?xml version="1.0" encoding="utf-8"?>
<p:tagLst xmlns:a="http://schemas.openxmlformats.org/drawingml/2006/main" xmlns:r="http://schemas.openxmlformats.org/officeDocument/2006/relationships" xmlns:p="http://schemas.openxmlformats.org/presentationml/2006/main">
  <p:tag name="ENAME" val="SLIDESUBHDR"/>
  <p:tag name="IGNOREFONTNONCOMPLIANCE" val="0"/>
  <p:tag name="FONTNAME" val="Arial"/>
  <p:tag name="FONTSIZE" val="16"/>
  <p:tag name="FONTBOLD" val="-1"/>
  <p:tag name="FONTITALIC" val="0"/>
  <p:tag name="FONTULINE" val="0"/>
  <p:tag name="FONTSHADOW" val="0"/>
  <p:tag name="FONTALIGNMENT" val="1"/>
  <p:tag name="FONTCOLOR" val="0"/>
  <p:tag name="FONT_COLOR_TYPE" val="2"/>
  <p:tag name="FONT_COLOR_SCHEME_INDEX" val="2"/>
  <p:tag name="IGNORECOLORLINESNONCOMPLIANCE" val="0"/>
  <p:tag name="FILLVISIBLE" val="0"/>
  <p:tag name="FILLCOLOR" val="7026688"/>
  <p:tag name="FILL_COLOR_SCHEME_INDEX" val="5"/>
  <p:tag name="FILL_COLOR_TYPE" val="2"/>
  <p:tag name="FILLCOLORING" val="No Fill"/>
  <p:tag name="LINEVISIBLE" val="0"/>
  <p:tag name="LINECOLOR" val="0"/>
  <p:tag name="LINE_COLOR_SCHEME_INDEX" val="2"/>
  <p:tag name="LINE_COLOR_TYPE" val="2"/>
  <p:tag name="LINECOLORING" val="No Line"/>
  <p:tag name="IGNOREPOSITIONNONCOMPLIANCE" val="0"/>
  <p:tag name="POSITIONTOP" val="102"/>
  <p:tag name="POSITIONLEFT" val="54"/>
  <p:tag name="IGNORESIZENONCOMPLIANCE" val="0"/>
  <p:tag name="SIZEWIDTH" val="684"/>
  <p:tag name="SIZEHEIGHT" val="30"/>
</p:tagLst>
</file>

<file path=ppt/tags/tag28.xml><?xml version="1.0" encoding="utf-8"?>
<p:tagLst xmlns:a="http://schemas.openxmlformats.org/drawingml/2006/main" xmlns:r="http://schemas.openxmlformats.org/officeDocument/2006/relationships" xmlns:p="http://schemas.openxmlformats.org/presentationml/2006/main">
  <p:tag name="ENAME" val="NOTMANAGED"/>
  <p:tag name="PBCOMPONENT" val="TITLE"/>
  <p:tag name="IGNOREFONTNONCOMPLIANCE" val="0"/>
  <p:tag name="FONTNAME" val="Arial"/>
  <p:tag name="FONTSIZE" val="14"/>
  <p:tag name="FONTBOLD" val="-1"/>
  <p:tag name="FONTITALIC" val="0"/>
  <p:tag name="FONTULINE" val="0"/>
  <p:tag name="FONTSHADOW" val="0"/>
  <p:tag name="FONTALIGNMENT" val="2"/>
  <p:tag name="FONTCOLOR" val="16777215"/>
  <p:tag name="FONT_COLOR_TYPE" val="1"/>
  <p:tag name="FONT_COLOR_SCHEME_INDEX" val="0"/>
  <p:tag name="IGNORECOLORLINESNONCOMPLIANCE" val="0"/>
  <p:tag name="FILLVISIBLE" val="-1"/>
  <p:tag name="FILLCOLOR" val="7026688"/>
  <p:tag name="FILL_COLOR_SCHEME_INDEX" val="0"/>
  <p:tag name="FILL_COLOR_TYPE" val="1"/>
  <p:tag name="LINEVISIBLE" val="-1"/>
  <p:tag name="LINECOLOR" val="7026688"/>
  <p:tag name="LINE_COLOR_SCHEME_INDEX" val="0"/>
  <p:tag name="LINE_COLOR_TYPE" val="1"/>
  <p:tag name="IGNOREPOSITIONNONCOMPLIANCE" val="0"/>
  <p:tag name="POSITIONTOP" val="330"/>
  <p:tag name="POSITIONLEFT" val="54"/>
  <p:tag name="IGNORESIZENONCOMPLIANCE" val="0"/>
  <p:tag name="SIZEWIDTH" val="168"/>
  <p:tag name="SIZEHEIGHT" val="18"/>
</p:tagLst>
</file>

<file path=ppt/tags/tag29.xml><?xml version="1.0" encoding="utf-8"?>
<p:tagLst xmlns:a="http://schemas.openxmlformats.org/drawingml/2006/main" xmlns:r="http://schemas.openxmlformats.org/officeDocument/2006/relationships" xmlns:p="http://schemas.openxmlformats.org/presentationml/2006/main">
  <p:tag name="ENAME" val="SLIDESUBHDR"/>
  <p:tag name="IGNOREFONTNONCOMPLIANCE" val="0"/>
  <p:tag name="FONTNAME" val="Arial"/>
  <p:tag name="FONTSIZE" val="16"/>
  <p:tag name="FONTBOLD" val="-1"/>
  <p:tag name="FONTITALIC" val="0"/>
  <p:tag name="FONTULINE" val="0"/>
  <p:tag name="FONTSHADOW" val="0"/>
  <p:tag name="FONTALIGNMENT" val="1"/>
  <p:tag name="FONTCOLOR" val="0"/>
  <p:tag name="FONT_COLOR_TYPE" val="2"/>
  <p:tag name="FONT_COLOR_SCHEME_INDEX" val="2"/>
  <p:tag name="IGNORECOLORLINESNONCOMPLIANCE" val="0"/>
  <p:tag name="FILLVISIBLE" val="0"/>
  <p:tag name="FILLCOLOR" val="7026688"/>
  <p:tag name="FILL_COLOR_SCHEME_INDEX" val="5"/>
  <p:tag name="FILL_COLOR_TYPE" val="2"/>
  <p:tag name="FILLCOLORING" val="No Fill"/>
  <p:tag name="LINEVISIBLE" val="0"/>
  <p:tag name="LINECOLOR" val="0"/>
  <p:tag name="LINE_COLOR_SCHEME_INDEX" val="2"/>
  <p:tag name="LINE_COLOR_TYPE" val="2"/>
  <p:tag name="LINECOLORING" val="No Line"/>
  <p:tag name="IGNOREPOSITIONNONCOMPLIANCE" val="0"/>
  <p:tag name="POSITIONTOP" val="102"/>
  <p:tag name="POSITIONLEFT" val="54"/>
  <p:tag name="IGNORESIZENONCOMPLIANCE" val="0"/>
  <p:tag name="SIZEWIDTH" val="684"/>
  <p:tag name="SIZEHEIGHT" val="30"/>
</p:tagLst>
</file>

<file path=ppt/tags/tag3.xml><?xml version="1.0" encoding="utf-8"?>
<p:tagLst xmlns:a="http://schemas.openxmlformats.org/drawingml/2006/main" xmlns:r="http://schemas.openxmlformats.org/officeDocument/2006/relationships" xmlns:p="http://schemas.openxmlformats.org/presentationml/2006/main">
  <p:tag name="ENAME" val="NOTMANAGED"/>
  <p:tag name="IGNOREFONTNONCOMPLIANCE" val="0"/>
  <p:tag name="FONTNAME" val="Arial"/>
  <p:tag name="FONTSIZE" val="14"/>
  <p:tag name="FONTBOLD" val="0"/>
  <p:tag name="FONTITALIC" val="0"/>
  <p:tag name="FONTULINE" val="0"/>
  <p:tag name="FONTSHADOW" val="0"/>
  <p:tag name="FONTALIGNMENT" val="1"/>
  <p:tag name="FONTCOLOR" val="0"/>
  <p:tag name="FONT_COLOR_TYPE" val="1"/>
  <p:tag name="FONT_COLOR_SCHEME_INDEX" val="0"/>
  <p:tag name="IGNORECOLORLINESNONCOMPLIANCE" val="0"/>
  <p:tag name="FILLVISIBLE" val="0"/>
  <p:tag name="FILLCOLOR" val="7026688"/>
  <p:tag name="FILL_COLOR_SCHEME_INDEX" val="5"/>
  <p:tag name="FILL_COLOR_TYPE" val="2"/>
  <p:tag name="FILLCOLORING" val="No Fill"/>
  <p:tag name="LINEVISIBLE" val="0"/>
  <p:tag name="LINECOLOR" val="0"/>
  <p:tag name="LINE_COLOR_SCHEME_INDEX" val="2"/>
  <p:tag name="LINE_COLOR_TYPE" val="2"/>
  <p:tag name="LINECOLORING" val="No Line"/>
  <p:tag name="IGNOREPOSITIONNONCOMPLIANCE" val="0"/>
  <p:tag name="POSITIONTOP" val="132"/>
  <p:tag name="POSITIONLEFT" val="54"/>
  <p:tag name="IGNORESIZENONCOMPLIANCE" val="0"/>
  <p:tag name="SIZEWIDTH" val="684"/>
  <p:tag name="SIZEHEIGHT" val="396"/>
</p:tagLst>
</file>

<file path=ppt/tags/tag30.xml><?xml version="1.0" encoding="utf-8"?>
<p:tagLst xmlns:a="http://schemas.openxmlformats.org/drawingml/2006/main" xmlns:r="http://schemas.openxmlformats.org/officeDocument/2006/relationships" xmlns:p="http://schemas.openxmlformats.org/presentationml/2006/main">
  <p:tag name="ENAME" val="SLIDESUBHDR"/>
  <p:tag name="IGNOREFONTNONCOMPLIANCE" val="0"/>
  <p:tag name="FONTNAME" val="Arial"/>
  <p:tag name="FONTSIZE" val="16"/>
  <p:tag name="FONTBOLD" val="-1"/>
  <p:tag name="FONTITALIC" val="0"/>
  <p:tag name="FONTULINE" val="0"/>
  <p:tag name="FONTSHADOW" val="0"/>
  <p:tag name="FONTALIGNMENT" val="1"/>
  <p:tag name="FONTCOLOR" val="0"/>
  <p:tag name="FONT_COLOR_TYPE" val="2"/>
  <p:tag name="FONT_COLOR_SCHEME_INDEX" val="2"/>
  <p:tag name="IGNORECOLORLINESNONCOMPLIANCE" val="0"/>
  <p:tag name="FILLVISIBLE" val="0"/>
  <p:tag name="FILLCOLOR" val="7026688"/>
  <p:tag name="FILL_COLOR_SCHEME_INDEX" val="5"/>
  <p:tag name="FILL_COLOR_TYPE" val="2"/>
  <p:tag name="FILLCOLORING" val="No Fill"/>
  <p:tag name="LINEVISIBLE" val="0"/>
  <p:tag name="LINECOLOR" val="0"/>
  <p:tag name="LINE_COLOR_SCHEME_INDEX" val="2"/>
  <p:tag name="LINE_COLOR_TYPE" val="2"/>
  <p:tag name="LINECOLORING" val="No Line"/>
  <p:tag name="IGNOREPOSITIONNONCOMPLIANCE" val="0"/>
  <p:tag name="POSITIONTOP" val="102"/>
  <p:tag name="POSITIONLEFT" val="54"/>
  <p:tag name="IGNORESIZENONCOMPLIANCE" val="0"/>
  <p:tag name="SIZEWIDTH" val="684"/>
  <p:tag name="SIZEHEIGHT" val="30"/>
</p:tagLst>
</file>

<file path=ppt/tags/tag31.xml><?xml version="1.0" encoding="utf-8"?>
<p:tagLst xmlns:a="http://schemas.openxmlformats.org/drawingml/2006/main" xmlns:r="http://schemas.openxmlformats.org/officeDocument/2006/relationships" xmlns:p="http://schemas.openxmlformats.org/presentationml/2006/main">
  <p:tag name="IGNOREFONTNONCOMPLIANCE" val="0"/>
  <p:tag name="FONTBOLD" val="0"/>
  <p:tag name="FONTITALIC" val="-1"/>
  <p:tag name="FONTULINE" val="0"/>
  <p:tag name="FONTSHADOW" val="0"/>
  <p:tag name="FONTALIGNMENT" val="1"/>
  <p:tag name="FONTCOLOR" val="0"/>
  <p:tag name="FONT_COLOR_TYPE" val="1"/>
  <p:tag name="FONT_COLOR_SCHEME_INDEX" val="0"/>
  <p:tag name="IGNORECOLORLINESNONCOMPLIANCE" val="0"/>
  <p:tag name="FILLVISIBLE" val="0"/>
  <p:tag name="FILLCOLOR" val="3687680"/>
  <p:tag name="FILL_COLOR_SCHEME_INDEX" val="5"/>
  <p:tag name="FILL_COLOR_TYPE" val="2"/>
  <p:tag name="FILLCOLORING" val="No Fill"/>
  <p:tag name="LINEVISIBLE" val="0"/>
  <p:tag name="LINECOLOR" val="3687680"/>
  <p:tag name="LINE_COLOR_SCHEME_INDEX" val="2"/>
  <p:tag name="LINE_COLOR_TYPE" val="2"/>
  <p:tag name="LINECOLORING" val="No Line"/>
  <p:tag name="IGNOREPOSITIONNONCOMPLIANCE" val="0"/>
  <p:tag name="POSITIONTOP" val="528"/>
  <p:tag name="POSITIONLEFT" val="54"/>
  <p:tag name="IGNORESIZENONCOMPLIANCE" val="0"/>
  <p:tag name="SIZEWIDTH" val="684"/>
  <p:tag name="SIZEHEIGHT" val="24"/>
  <p:tag name="ENAME" val="SLIDEFOOTER"/>
  <p:tag name="FONTNAME" val="Arial"/>
  <p:tag name="FONTSIZE" val="7"/>
</p:tagLst>
</file>

<file path=ppt/tags/tag32.xml><?xml version="1.0" encoding="utf-8"?>
<p:tagLst xmlns:a="http://schemas.openxmlformats.org/drawingml/2006/main" xmlns:r="http://schemas.openxmlformats.org/officeDocument/2006/relationships" xmlns:p="http://schemas.openxmlformats.org/presentationml/2006/main">
  <p:tag name="ENAME" val="SLIDESUBHDR"/>
  <p:tag name="IGNOREFONTNONCOMPLIANCE" val="0"/>
  <p:tag name="FONTNAME" val="Arial"/>
  <p:tag name="FONTSIZE" val="16"/>
  <p:tag name="FONTBOLD" val="-1"/>
  <p:tag name="FONTITALIC" val="0"/>
  <p:tag name="FONTULINE" val="0"/>
  <p:tag name="FONTSHADOW" val="0"/>
  <p:tag name="FONTALIGNMENT" val="1"/>
  <p:tag name="FONTCOLOR" val="0"/>
  <p:tag name="FONT_COLOR_TYPE" val="2"/>
  <p:tag name="FONT_COLOR_SCHEME_INDEX" val="2"/>
  <p:tag name="IGNORECOLORLINESNONCOMPLIANCE" val="0"/>
  <p:tag name="FILLVISIBLE" val="0"/>
  <p:tag name="FILLCOLOR" val="7026688"/>
  <p:tag name="FILL_COLOR_SCHEME_INDEX" val="5"/>
  <p:tag name="FILL_COLOR_TYPE" val="2"/>
  <p:tag name="FILLCOLORING" val="No Fill"/>
  <p:tag name="LINEVISIBLE" val="0"/>
  <p:tag name="LINECOLOR" val="0"/>
  <p:tag name="LINE_COLOR_SCHEME_INDEX" val="2"/>
  <p:tag name="LINE_COLOR_TYPE" val="2"/>
  <p:tag name="LINECOLORING" val="No Line"/>
  <p:tag name="IGNOREPOSITIONNONCOMPLIANCE" val="0"/>
  <p:tag name="POSITIONTOP" val="102"/>
  <p:tag name="POSITIONLEFT" val="54"/>
  <p:tag name="IGNORESIZENONCOMPLIANCE" val="0"/>
  <p:tag name="SIZEWIDTH" val="684"/>
  <p:tag name="SIZEHEIGHT" val="30"/>
</p:tagLst>
</file>

<file path=ppt/tags/tag33.xml><?xml version="1.0" encoding="utf-8"?>
<p:tagLst xmlns:a="http://schemas.openxmlformats.org/drawingml/2006/main" xmlns:r="http://schemas.openxmlformats.org/officeDocument/2006/relationships" xmlns:p="http://schemas.openxmlformats.org/presentationml/2006/main">
  <p:tag name="ENAME" val="NOTMANAGED"/>
  <p:tag name="PBCOMPONENT" val="TITLE"/>
  <p:tag name="IGNOREFONTNONCOMPLIANCE" val="0"/>
  <p:tag name="FONTNAME" val="Arial"/>
  <p:tag name="FONTSIZE" val="14"/>
  <p:tag name="FONTBOLD" val="-1"/>
  <p:tag name="FONTITALIC" val="0"/>
  <p:tag name="FONTULINE" val="0"/>
  <p:tag name="FONTSHADOW" val="0"/>
  <p:tag name="FONTALIGNMENT" val="2"/>
  <p:tag name="FONTCOLOR" val="16777215"/>
  <p:tag name="FONT_COLOR_TYPE" val="1"/>
  <p:tag name="FONT_COLOR_SCHEME_INDEX" val="0"/>
  <p:tag name="IGNORECOLORLINESNONCOMPLIANCE" val="0"/>
  <p:tag name="FILLVISIBLE" val="-1"/>
  <p:tag name="FILLCOLOR" val="7026688"/>
  <p:tag name="FILL_COLOR_SCHEME_INDEX" val="0"/>
  <p:tag name="FILL_COLOR_TYPE" val="1"/>
  <p:tag name="LINEVISIBLE" val="-1"/>
  <p:tag name="LINECOLOR" val="7026688"/>
  <p:tag name="LINE_COLOR_SCHEME_INDEX" val="0"/>
  <p:tag name="LINE_COLOR_TYPE" val="1"/>
  <p:tag name="IGNOREPOSITIONNONCOMPLIANCE" val="0"/>
  <p:tag name="POSITIONTOP" val="330"/>
  <p:tag name="POSITIONLEFT" val="54"/>
  <p:tag name="IGNORESIZENONCOMPLIANCE" val="0"/>
  <p:tag name="SIZEWIDTH" val="168"/>
  <p:tag name="SIZEHEIGHT" val="18"/>
</p:tagLst>
</file>

<file path=ppt/tags/tag34.xml><?xml version="1.0" encoding="utf-8"?>
<p:tagLst xmlns:a="http://schemas.openxmlformats.org/drawingml/2006/main" xmlns:r="http://schemas.openxmlformats.org/officeDocument/2006/relationships" xmlns:p="http://schemas.openxmlformats.org/presentationml/2006/main">
  <p:tag name="ENAME" val="SLIDESUBHDR"/>
  <p:tag name="IGNOREFONTNONCOMPLIANCE" val="0"/>
  <p:tag name="FONTNAME" val="Arial"/>
  <p:tag name="FONTSIZE" val="16"/>
  <p:tag name="FONTBOLD" val="-1"/>
  <p:tag name="FONTITALIC" val="0"/>
  <p:tag name="FONTULINE" val="0"/>
  <p:tag name="FONTSHADOW" val="0"/>
  <p:tag name="FONTALIGNMENT" val="1"/>
  <p:tag name="FONTCOLOR" val="0"/>
  <p:tag name="FONT_COLOR_TYPE" val="2"/>
  <p:tag name="FONT_COLOR_SCHEME_INDEX" val="2"/>
  <p:tag name="IGNORECOLORLINESNONCOMPLIANCE" val="0"/>
  <p:tag name="FILLVISIBLE" val="0"/>
  <p:tag name="FILLCOLOR" val="7026688"/>
  <p:tag name="FILL_COLOR_SCHEME_INDEX" val="5"/>
  <p:tag name="FILL_COLOR_TYPE" val="2"/>
  <p:tag name="FILLCOLORING" val="No Fill"/>
  <p:tag name="LINEVISIBLE" val="0"/>
  <p:tag name="LINECOLOR" val="0"/>
  <p:tag name="LINE_COLOR_SCHEME_INDEX" val="2"/>
  <p:tag name="LINE_COLOR_TYPE" val="2"/>
  <p:tag name="LINECOLORING" val="No Line"/>
  <p:tag name="IGNOREPOSITIONNONCOMPLIANCE" val="0"/>
  <p:tag name="POSITIONTOP" val="102"/>
  <p:tag name="POSITIONLEFT" val="54"/>
  <p:tag name="IGNORESIZENONCOMPLIANCE" val="0"/>
  <p:tag name="SIZEWIDTH" val="684"/>
  <p:tag name="SIZEHEIGHT" val="30"/>
</p:tagLst>
</file>

<file path=ppt/tags/tag35.xml><?xml version="1.0" encoding="utf-8"?>
<p:tagLst xmlns:a="http://schemas.openxmlformats.org/drawingml/2006/main" xmlns:r="http://schemas.openxmlformats.org/officeDocument/2006/relationships" xmlns:p="http://schemas.openxmlformats.org/presentationml/2006/main">
  <p:tag name="ENAME" val="NOTMANAGED"/>
  <p:tag name="IGNOREFONTNONCOMPLIANCE" val="0"/>
  <p:tag name="FONTNAME" val="Arial"/>
  <p:tag name="FONTSIZE" val="14"/>
  <p:tag name="FONTBOLD" val="0"/>
  <p:tag name="FONTITALIC" val="0"/>
  <p:tag name="FONTULINE" val="0"/>
  <p:tag name="FONTSHADOW" val="0"/>
  <p:tag name="FONTALIGNMENT" val="1"/>
  <p:tag name="FONTCOLOR" val="0"/>
  <p:tag name="FONT_COLOR_TYPE" val="1"/>
  <p:tag name="FONT_COLOR_SCHEME_INDEX" val="0"/>
  <p:tag name="IGNORECOLORLINESNONCOMPLIANCE" val="0"/>
  <p:tag name="FILLVISIBLE" val="0"/>
  <p:tag name="FILLCOLOR" val="7026688"/>
  <p:tag name="FILL_COLOR_SCHEME_INDEX" val="5"/>
  <p:tag name="FILL_COLOR_TYPE" val="2"/>
  <p:tag name="FILLCOLORING" val="No Fill"/>
  <p:tag name="LINEVISIBLE" val="0"/>
  <p:tag name="LINECOLOR" val="0"/>
  <p:tag name="LINE_COLOR_SCHEME_INDEX" val="2"/>
  <p:tag name="LINE_COLOR_TYPE" val="2"/>
  <p:tag name="LINECOLORING" val="No Line"/>
  <p:tag name="IGNOREPOSITIONNONCOMPLIANCE" val="0"/>
  <p:tag name="POSITIONTOP" val="132"/>
  <p:tag name="POSITIONLEFT" val="54"/>
  <p:tag name="IGNORESIZENONCOMPLIANCE" val="0"/>
  <p:tag name="SIZEWIDTH" val="684"/>
  <p:tag name="SIZEHEIGHT" val="396"/>
</p:tagLst>
</file>

<file path=ppt/tags/tag36.xml><?xml version="1.0" encoding="utf-8"?>
<p:tagLst xmlns:a="http://schemas.openxmlformats.org/drawingml/2006/main" xmlns:r="http://schemas.openxmlformats.org/officeDocument/2006/relationships" xmlns:p="http://schemas.openxmlformats.org/presentationml/2006/main">
  <p:tag name="ENAME" val="SLIDESUBHDR"/>
  <p:tag name="IGNOREFONTNONCOMPLIANCE" val="0"/>
  <p:tag name="FONTNAME" val="Arial"/>
  <p:tag name="FONTSIZE" val="16"/>
  <p:tag name="FONTBOLD" val="-1"/>
  <p:tag name="FONTITALIC" val="0"/>
  <p:tag name="FONTULINE" val="0"/>
  <p:tag name="FONTSHADOW" val="0"/>
  <p:tag name="FONTALIGNMENT" val="1"/>
  <p:tag name="FONTCOLOR" val="0"/>
  <p:tag name="FONT_COLOR_TYPE" val="2"/>
  <p:tag name="FONT_COLOR_SCHEME_INDEX" val="2"/>
  <p:tag name="IGNORECOLORLINESNONCOMPLIANCE" val="0"/>
  <p:tag name="FILLVISIBLE" val="0"/>
  <p:tag name="FILLCOLOR" val="7026688"/>
  <p:tag name="FILL_COLOR_SCHEME_INDEX" val="5"/>
  <p:tag name="FILL_COLOR_TYPE" val="2"/>
  <p:tag name="FILLCOLORING" val="No Fill"/>
  <p:tag name="LINEVISIBLE" val="0"/>
  <p:tag name="LINECOLOR" val="0"/>
  <p:tag name="LINE_COLOR_SCHEME_INDEX" val="2"/>
  <p:tag name="LINE_COLOR_TYPE" val="2"/>
  <p:tag name="LINECOLORING" val="No Line"/>
  <p:tag name="IGNOREPOSITIONNONCOMPLIANCE" val="0"/>
  <p:tag name="POSITIONTOP" val="102"/>
  <p:tag name="POSITIONLEFT" val="54"/>
  <p:tag name="IGNORESIZENONCOMPLIANCE" val="0"/>
  <p:tag name="SIZEWIDTH" val="684"/>
  <p:tag name="SIZEHEIGHT" val="30"/>
</p:tagLst>
</file>

<file path=ppt/tags/tag4.xml><?xml version="1.0" encoding="utf-8"?>
<p:tagLst xmlns:a="http://schemas.openxmlformats.org/drawingml/2006/main" xmlns:r="http://schemas.openxmlformats.org/officeDocument/2006/relationships" xmlns:p="http://schemas.openxmlformats.org/presentationml/2006/main">
  <p:tag name="ENAME" val="NOTMANAGED"/>
  <p:tag name="IGNOREFONTNONCOMPLIANCE" val="0"/>
  <p:tag name="FONTNAME" val="Arial"/>
  <p:tag name="FONTSIZE" val="14"/>
  <p:tag name="FONTBOLD" val="0"/>
  <p:tag name="FONTITALIC" val="0"/>
  <p:tag name="FONTULINE" val="0"/>
  <p:tag name="FONTSHADOW" val="0"/>
  <p:tag name="FONTALIGNMENT" val="1"/>
  <p:tag name="FONTCOLOR" val="0"/>
  <p:tag name="FONT_COLOR_TYPE" val="1"/>
  <p:tag name="FONT_COLOR_SCHEME_INDEX" val="0"/>
  <p:tag name="IGNORECOLORLINESNONCOMPLIANCE" val="0"/>
  <p:tag name="FILLVISIBLE" val="0"/>
  <p:tag name="FILLCOLOR" val="7026688"/>
  <p:tag name="FILL_COLOR_SCHEME_INDEX" val="5"/>
  <p:tag name="FILL_COLOR_TYPE" val="2"/>
  <p:tag name="FILLCOLORING" val="No Fill"/>
  <p:tag name="LINEVISIBLE" val="0"/>
  <p:tag name="LINECOLOR" val="0"/>
  <p:tag name="LINE_COLOR_SCHEME_INDEX" val="2"/>
  <p:tag name="LINE_COLOR_TYPE" val="2"/>
  <p:tag name="LINECOLORING" val="No Line"/>
  <p:tag name="IGNOREPOSITIONNONCOMPLIANCE" val="0"/>
  <p:tag name="POSITIONTOP" val="132"/>
  <p:tag name="POSITIONLEFT" val="54"/>
  <p:tag name="IGNORESIZENONCOMPLIANCE" val="0"/>
  <p:tag name="SIZEWIDTH" val="684"/>
  <p:tag name="SIZEHEIGHT" val="396"/>
</p:tagLst>
</file>

<file path=ppt/tags/tag5.xml><?xml version="1.0" encoding="utf-8"?>
<p:tagLst xmlns:a="http://schemas.openxmlformats.org/drawingml/2006/main" xmlns:r="http://schemas.openxmlformats.org/officeDocument/2006/relationships" xmlns:p="http://schemas.openxmlformats.org/presentationml/2006/main">
  <p:tag name="ENAME" val="NOTMANAGED"/>
  <p:tag name="IGNOREFONTNONCOMPLIANCE" val="0"/>
  <p:tag name="FONTNAME" val="Arial"/>
  <p:tag name="FONTSIZE" val="14"/>
  <p:tag name="FONTBOLD" val="0"/>
  <p:tag name="FONTITALIC" val="0"/>
  <p:tag name="FONTULINE" val="0"/>
  <p:tag name="FONTSHADOW" val="0"/>
  <p:tag name="FONTALIGNMENT" val="1"/>
  <p:tag name="FONTCOLOR" val="0"/>
  <p:tag name="FONT_COLOR_TYPE" val="1"/>
  <p:tag name="FONT_COLOR_SCHEME_INDEX" val="0"/>
  <p:tag name="IGNORECOLORLINESNONCOMPLIANCE" val="0"/>
  <p:tag name="FILLVISIBLE" val="0"/>
  <p:tag name="FILLCOLOR" val="7026688"/>
  <p:tag name="FILL_COLOR_SCHEME_INDEX" val="5"/>
  <p:tag name="FILL_COLOR_TYPE" val="2"/>
  <p:tag name="FILLCOLORING" val="No Fill"/>
  <p:tag name="LINEVISIBLE" val="0"/>
  <p:tag name="LINECOLOR" val="0"/>
  <p:tag name="LINE_COLOR_SCHEME_INDEX" val="2"/>
  <p:tag name="LINE_COLOR_TYPE" val="2"/>
  <p:tag name="LINECOLORING" val="No Line"/>
  <p:tag name="IGNOREPOSITIONNONCOMPLIANCE" val="0"/>
  <p:tag name="POSITIONTOP" val="132"/>
  <p:tag name="POSITIONLEFT" val="54"/>
  <p:tag name="IGNORESIZENONCOMPLIANCE" val="0"/>
  <p:tag name="SIZEWIDTH" val="684"/>
  <p:tag name="SIZEHEIGHT" val="396"/>
</p:tagLst>
</file>

<file path=ppt/tags/tag6.xml><?xml version="1.0" encoding="utf-8"?>
<p:tagLst xmlns:a="http://schemas.openxmlformats.org/drawingml/2006/main" xmlns:r="http://schemas.openxmlformats.org/officeDocument/2006/relationships" xmlns:p="http://schemas.openxmlformats.org/presentationml/2006/main">
  <p:tag name="ENAME" val="NOTMANAGED"/>
  <p:tag name="IGNOREFONTNONCOMPLIANCE" val="0"/>
  <p:tag name="FONTNAME" val="Arial"/>
  <p:tag name="FONTSIZE" val="14"/>
  <p:tag name="FONTBOLD" val="0"/>
  <p:tag name="FONTITALIC" val="0"/>
  <p:tag name="FONTULINE" val="0"/>
  <p:tag name="FONTSHADOW" val="0"/>
  <p:tag name="FONTALIGNMENT" val="1"/>
  <p:tag name="FONTCOLOR" val="0"/>
  <p:tag name="FONT_COLOR_TYPE" val="1"/>
  <p:tag name="FONT_COLOR_SCHEME_INDEX" val="0"/>
  <p:tag name="IGNORECOLORLINESNONCOMPLIANCE" val="0"/>
  <p:tag name="FILLVISIBLE" val="0"/>
  <p:tag name="FILLCOLOR" val="7026688"/>
  <p:tag name="FILL_COLOR_SCHEME_INDEX" val="5"/>
  <p:tag name="FILL_COLOR_TYPE" val="2"/>
  <p:tag name="FILLCOLORING" val="No Fill"/>
  <p:tag name="LINEVISIBLE" val="0"/>
  <p:tag name="LINECOLOR" val="0"/>
  <p:tag name="LINE_COLOR_SCHEME_INDEX" val="2"/>
  <p:tag name="LINE_COLOR_TYPE" val="2"/>
  <p:tag name="LINECOLORING" val="No Line"/>
  <p:tag name="IGNOREPOSITIONNONCOMPLIANCE" val="0"/>
  <p:tag name="POSITIONTOP" val="132"/>
  <p:tag name="POSITIONLEFT" val="54"/>
  <p:tag name="IGNORESIZENONCOMPLIANCE" val="0"/>
  <p:tag name="SIZEWIDTH" val="684"/>
  <p:tag name="SIZEHEIGHT" val="396"/>
</p:tagLst>
</file>

<file path=ppt/tags/tag7.xml><?xml version="1.0" encoding="utf-8"?>
<p:tagLst xmlns:a="http://schemas.openxmlformats.org/drawingml/2006/main" xmlns:r="http://schemas.openxmlformats.org/officeDocument/2006/relationships" xmlns:p="http://schemas.openxmlformats.org/presentationml/2006/main">
  <p:tag name="ENAME" val="NOTMANAGED"/>
  <p:tag name="IGNOREFONTNONCOMPLIANCE" val="0"/>
  <p:tag name="FONTNAME" val="Arial"/>
  <p:tag name="FONTSIZE" val="14"/>
  <p:tag name="FONTBOLD" val="0"/>
  <p:tag name="FONTITALIC" val="0"/>
  <p:tag name="FONTULINE" val="0"/>
  <p:tag name="FONTSHADOW" val="0"/>
  <p:tag name="FONTALIGNMENT" val="1"/>
  <p:tag name="FONTCOLOR" val="0"/>
  <p:tag name="FONT_COLOR_TYPE" val="1"/>
  <p:tag name="FONT_COLOR_SCHEME_INDEX" val="0"/>
  <p:tag name="IGNORECOLORLINESNONCOMPLIANCE" val="0"/>
  <p:tag name="FILLVISIBLE" val="0"/>
  <p:tag name="FILLCOLOR" val="7026688"/>
  <p:tag name="FILL_COLOR_SCHEME_INDEX" val="5"/>
  <p:tag name="FILL_COLOR_TYPE" val="2"/>
  <p:tag name="FILLCOLORING" val="No Fill"/>
  <p:tag name="LINEVISIBLE" val="0"/>
  <p:tag name="LINECOLOR" val="0"/>
  <p:tag name="LINE_COLOR_SCHEME_INDEX" val="2"/>
  <p:tag name="LINE_COLOR_TYPE" val="2"/>
  <p:tag name="LINECOLORING" val="No Line"/>
  <p:tag name="IGNOREPOSITIONNONCOMPLIANCE" val="0"/>
  <p:tag name="POSITIONTOP" val="132"/>
  <p:tag name="POSITIONLEFT" val="54"/>
  <p:tag name="IGNORESIZENONCOMPLIANCE" val="0"/>
  <p:tag name="SIZEWIDTH" val="684"/>
  <p:tag name="SIZEHEIGHT" val="396"/>
</p:tagLst>
</file>

<file path=ppt/tags/tag8.xml><?xml version="1.0" encoding="utf-8"?>
<p:tagLst xmlns:a="http://schemas.openxmlformats.org/drawingml/2006/main" xmlns:r="http://schemas.openxmlformats.org/officeDocument/2006/relationships" xmlns:p="http://schemas.openxmlformats.org/presentationml/2006/main">
  <p:tag name="ENAME" val="NOTMANAGED"/>
  <p:tag name="IGNOREFONTNONCOMPLIANCE" val="0"/>
  <p:tag name="FONTNAME" val="Arial"/>
  <p:tag name="FONTSIZE" val="14"/>
  <p:tag name="FONTBOLD" val="0"/>
  <p:tag name="FONTITALIC" val="0"/>
  <p:tag name="FONTULINE" val="0"/>
  <p:tag name="FONTSHADOW" val="0"/>
  <p:tag name="FONTALIGNMENT" val="1"/>
  <p:tag name="FONTCOLOR" val="0"/>
  <p:tag name="FONT_COLOR_TYPE" val="1"/>
  <p:tag name="FONT_COLOR_SCHEME_INDEX" val="0"/>
  <p:tag name="IGNORECOLORLINESNONCOMPLIANCE" val="0"/>
  <p:tag name="FILLVISIBLE" val="0"/>
  <p:tag name="FILLCOLOR" val="7026688"/>
  <p:tag name="FILL_COLOR_SCHEME_INDEX" val="5"/>
  <p:tag name="FILL_COLOR_TYPE" val="2"/>
  <p:tag name="FILLCOLORING" val="No Fill"/>
  <p:tag name="LINEVISIBLE" val="0"/>
  <p:tag name="LINECOLOR" val="0"/>
  <p:tag name="LINE_COLOR_SCHEME_INDEX" val="2"/>
  <p:tag name="LINE_COLOR_TYPE" val="2"/>
  <p:tag name="LINECOLORING" val="No Line"/>
  <p:tag name="IGNOREPOSITIONNONCOMPLIANCE" val="0"/>
  <p:tag name="POSITIONTOP" val="132"/>
  <p:tag name="POSITIONLEFT" val="54"/>
  <p:tag name="IGNORESIZENONCOMPLIANCE" val="0"/>
  <p:tag name="SIZEWIDTH" val="684"/>
  <p:tag name="SIZEHEIGHT" val="396"/>
</p:tagLst>
</file>

<file path=ppt/tags/tag9.xml><?xml version="1.0" encoding="utf-8"?>
<p:tagLst xmlns:a="http://schemas.openxmlformats.org/drawingml/2006/main" xmlns:r="http://schemas.openxmlformats.org/officeDocument/2006/relationships" xmlns:p="http://schemas.openxmlformats.org/presentationml/2006/main">
  <p:tag name="ENAME" val="SLIDESUBHDR"/>
  <p:tag name="IGNOREFONTNONCOMPLIANCE" val="0"/>
  <p:tag name="FONTNAME" val="Arial"/>
  <p:tag name="FONTSIZE" val="16"/>
  <p:tag name="FONTBOLD" val="-1"/>
  <p:tag name="FONTITALIC" val="0"/>
  <p:tag name="FONTULINE" val="0"/>
  <p:tag name="FONTSHADOW" val="0"/>
  <p:tag name="FONTALIGNMENT" val="1"/>
  <p:tag name="FONTCOLOR" val="0"/>
  <p:tag name="FONT_COLOR_TYPE" val="2"/>
  <p:tag name="FONT_COLOR_SCHEME_INDEX" val="2"/>
  <p:tag name="IGNORECOLORLINESNONCOMPLIANCE" val="0"/>
  <p:tag name="FILLVISIBLE" val="0"/>
  <p:tag name="FILLCOLOR" val="7026688"/>
  <p:tag name="FILL_COLOR_SCHEME_INDEX" val="5"/>
  <p:tag name="FILL_COLOR_TYPE" val="2"/>
  <p:tag name="FILLCOLORING" val="No Fill"/>
  <p:tag name="LINEVISIBLE" val="0"/>
  <p:tag name="LINECOLOR" val="0"/>
  <p:tag name="LINE_COLOR_SCHEME_INDEX" val="2"/>
  <p:tag name="LINE_COLOR_TYPE" val="2"/>
  <p:tag name="LINECOLORING" val="No Line"/>
  <p:tag name="IGNOREPOSITIONNONCOMPLIANCE" val="0"/>
  <p:tag name="POSITIONTOP" val="102"/>
  <p:tag name="POSITIONLEFT" val="54"/>
  <p:tag name="IGNORESIZENONCOMPLIANCE" val="0"/>
  <p:tag name="SIZEWIDTH" val="684"/>
  <p:tag name="SIZEHEIGHT" val="30"/>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12869</TotalTime>
  <Words>4555</Words>
  <Application>Microsoft Office PowerPoint</Application>
  <PresentationFormat>On-screen Show (4:3)</PresentationFormat>
  <Paragraphs>462</Paragraphs>
  <Slides>17</Slides>
  <Notes>0</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17</vt:i4>
      </vt:variant>
    </vt:vector>
  </HeadingPairs>
  <TitlesOfParts>
    <vt:vector size="29" baseType="lpstr">
      <vt:lpstr>맑은 고딕</vt:lpstr>
      <vt:lpstr>宋体</vt:lpstr>
      <vt:lpstr>宋体</vt:lpstr>
      <vt:lpstr>Arial</vt:lpstr>
      <vt:lpstr>Brush Script MT</vt:lpstr>
      <vt:lpstr>Calibri</vt:lpstr>
      <vt:lpstr>STKaiti</vt:lpstr>
      <vt:lpstr>Times New Roman</vt:lpstr>
      <vt:lpstr>Verdana</vt:lpstr>
      <vt:lpstr>Wingdings</vt:lpstr>
      <vt:lpstr>Wingdings 2</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dc:creator>
  <cp:lastModifiedBy>Andrew Corkery</cp:lastModifiedBy>
  <cp:revision>162</cp:revision>
  <dcterms:created xsi:type="dcterms:W3CDTF">2013-11-03T04:53:43Z</dcterms:created>
  <dcterms:modified xsi:type="dcterms:W3CDTF">2014-06-23T01:13:51Z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LB_TRACKING_NAME">
    <vt:lpwstr>C:\Documents and Settings\lancksth\Desktop\Selong Selo Jabon\Selong Selo - Purchase Flow Process_v03.pptx - lancksth - 20/03/2014 16:43:56</vt:lpwstr>
  </property>
</Properties>
</file>